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505" r:id="rId3"/>
    <p:sldId id="523" r:id="rId4"/>
    <p:sldId id="545" r:id="rId5"/>
    <p:sldId id="553" r:id="rId6"/>
    <p:sldId id="517" r:id="rId7"/>
    <p:sldId id="548" r:id="rId8"/>
    <p:sldId id="529" r:id="rId9"/>
    <p:sldId id="547" r:id="rId10"/>
    <p:sldId id="550" r:id="rId11"/>
    <p:sldId id="549" r:id="rId12"/>
    <p:sldId id="539" r:id="rId13"/>
    <p:sldId id="540" r:id="rId14"/>
    <p:sldId id="546" r:id="rId15"/>
    <p:sldId id="519" r:id="rId16"/>
    <p:sldId id="509" r:id="rId17"/>
    <p:sldId id="510" r:id="rId18"/>
    <p:sldId id="542" r:id="rId19"/>
    <p:sldId id="551" r:id="rId20"/>
    <p:sldId id="530" r:id="rId21"/>
    <p:sldId id="521" r:id="rId22"/>
    <p:sldId id="514" r:id="rId23"/>
    <p:sldId id="552"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788085-A2C6-4542-A9D5-0745D82A0764}" v="50" dt="2024-09-24T21:33:16.2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2" autoAdjust="0"/>
    <p:restoredTop sz="84438" autoAdjust="0"/>
  </p:normalViewPr>
  <p:slideViewPr>
    <p:cSldViewPr snapToGrid="0">
      <p:cViewPr varScale="1">
        <p:scale>
          <a:sx n="66" d="100"/>
          <a:sy n="66" d="100"/>
        </p:scale>
        <p:origin x="1210" y="53"/>
      </p:cViewPr>
      <p:guideLst/>
    </p:cSldViewPr>
  </p:slideViewPr>
  <p:notesTextViewPr>
    <p:cViewPr>
      <p:scale>
        <a:sx n="1" d="1"/>
        <a:sy n="1" d="1"/>
      </p:scale>
      <p:origin x="0" y="0"/>
    </p:cViewPr>
  </p:notesTextViewPr>
  <p:sorterViewPr>
    <p:cViewPr>
      <p:scale>
        <a:sx n="100" d="100"/>
        <a:sy n="100" d="100"/>
      </p:scale>
      <p:origin x="0" y="-8165"/>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6ED126-E4EA-495F-BD90-FD4BD1575894}" type="datetimeFigureOut">
              <a:rPr lang="en-NZ" smtClean="0"/>
              <a:t>26/09/2024</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0D7CB8-8B21-49CC-8ED2-115C13674E4E}" type="slidenum">
              <a:rPr lang="en-NZ" smtClean="0"/>
              <a:t>‹#›</a:t>
            </a:fld>
            <a:endParaRPr lang="en-NZ"/>
          </a:p>
        </p:txBody>
      </p:sp>
    </p:spTree>
    <p:extLst>
      <p:ext uri="{BB962C8B-B14F-4D97-AF65-F5344CB8AC3E}">
        <p14:creationId xmlns:p14="http://schemas.microsoft.com/office/powerpoint/2010/main" val="2617843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dirty="0"/>
              <a:t>83yo husband uses the Segway, pictured and has an e-scooter. Age is no barrier!</a:t>
            </a:r>
          </a:p>
          <a:p>
            <a:r>
              <a:rPr lang="en-NZ" b="1" dirty="0"/>
              <a:t>I am on my handcycle which is simply a remodelling of e-bike parts. </a:t>
            </a:r>
          </a:p>
        </p:txBody>
      </p:sp>
      <p:sp>
        <p:nvSpPr>
          <p:cNvPr id="4" name="Slide Number Placeholder 3"/>
          <p:cNvSpPr>
            <a:spLocks noGrp="1"/>
          </p:cNvSpPr>
          <p:nvPr>
            <p:ph type="sldNum" sz="quarter" idx="5"/>
          </p:nvPr>
        </p:nvSpPr>
        <p:spPr/>
        <p:txBody>
          <a:bodyPr/>
          <a:lstStyle/>
          <a:p>
            <a:fld id="{C80D7CB8-8B21-49CC-8ED2-115C13674E4E}" type="slidenum">
              <a:rPr lang="en-NZ" smtClean="0"/>
              <a:t>4</a:t>
            </a:fld>
            <a:endParaRPr lang="en-NZ"/>
          </a:p>
        </p:txBody>
      </p:sp>
    </p:spTree>
    <p:extLst>
      <p:ext uri="{BB962C8B-B14F-4D97-AF65-F5344CB8AC3E}">
        <p14:creationId xmlns:p14="http://schemas.microsoft.com/office/powerpoint/2010/main" val="965735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0F17662E-EA58-5E16-97EE-595F336A79DD}"/>
              </a:ext>
            </a:extLst>
          </p:cNvPr>
          <p:cNvSpPr>
            <a:spLocks noGrp="1" noRot="1" noChangeAspect="1" noTextEdit="1"/>
          </p:cNvSpPr>
          <p:nvPr>
            <p:ph type="sldImg"/>
          </p:nvPr>
        </p:nvSpPr>
        <p:spPr>
          <a:ln/>
        </p:spPr>
      </p:sp>
      <p:sp>
        <p:nvSpPr>
          <p:cNvPr id="32771" name="Notes Placeholder 2">
            <a:extLst>
              <a:ext uri="{FF2B5EF4-FFF2-40B4-BE49-F238E27FC236}">
                <a16:creationId xmlns:a16="http://schemas.microsoft.com/office/drawing/2014/main" id="{BF5E0D16-4A05-D00E-2D96-D51F7240E7F6}"/>
              </a:ext>
            </a:extLst>
          </p:cNvPr>
          <p:cNvSpPr>
            <a:spLocks noGrp="1"/>
          </p:cNvSpPr>
          <p:nvPr>
            <p:ph type="body" idx="1"/>
          </p:nvPr>
        </p:nvSpPr>
        <p:spPr>
          <a:noFill/>
        </p:spPr>
        <p:txBody>
          <a:bodyPr/>
          <a:lstStyle/>
          <a:p>
            <a:r>
              <a:rPr lang="en-NZ" altLang="en-US"/>
              <a:t>Blind man confidently navigating with the tactile delineator down Darby Street, even using a cell phone at the same time!</a:t>
            </a:r>
          </a:p>
        </p:txBody>
      </p:sp>
      <p:sp>
        <p:nvSpPr>
          <p:cNvPr id="32772" name="Slide Number Placeholder 3">
            <a:extLst>
              <a:ext uri="{FF2B5EF4-FFF2-40B4-BE49-F238E27FC236}">
                <a16:creationId xmlns:a16="http://schemas.microsoft.com/office/drawing/2014/main" id="{2151EA69-B500-89DD-4EFF-53757C6AB526}"/>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1D220179-7658-4454-8BE5-537A1CE36798}" type="slidenum">
              <a:rPr lang="en-AU" altLang="en-US"/>
              <a:pPr eaLnBrk="1" hangingPunct="1">
                <a:spcBef>
                  <a:spcPct val="0"/>
                </a:spcBef>
              </a:pPr>
              <a:t>13</a:t>
            </a:fld>
            <a:endParaRPr lang="en-AU"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Raised platform crossings offer huge advantages for many pedestrians – shorter people including children and wheelchair users because they are more visible to motorists. They are quicker to cross because pedestrians don’t need to navigate often badly designed curb ramps/pram crossings</a:t>
            </a:r>
          </a:p>
          <a:p>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1</a:t>
            </a:r>
            <a:r>
              <a:rPr lang="en-NZ" baseline="30000" dirty="0"/>
              <a:t>st</a:t>
            </a:r>
            <a:r>
              <a:rPr lang="en-NZ" dirty="0"/>
              <a:t> image – residents of a nearby retirement village in the Wellington region celebrate the completion of a valued raised crossing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2</a:t>
            </a:r>
            <a:r>
              <a:rPr lang="en-NZ" baseline="30000" dirty="0"/>
              <a:t>nd</a:t>
            </a:r>
            <a:r>
              <a:rPr lang="en-NZ" dirty="0"/>
              <a:t> image – well used raised crossing in an Auckland suburb</a:t>
            </a:r>
          </a:p>
        </p:txBody>
      </p:sp>
      <p:sp>
        <p:nvSpPr>
          <p:cNvPr id="4" name="Slide Number Placeholder 3"/>
          <p:cNvSpPr>
            <a:spLocks noGrp="1"/>
          </p:cNvSpPr>
          <p:nvPr>
            <p:ph type="sldNum" sz="quarter" idx="5"/>
          </p:nvPr>
        </p:nvSpPr>
        <p:spPr/>
        <p:txBody>
          <a:bodyPr/>
          <a:lstStyle/>
          <a:p>
            <a:fld id="{C80D7CB8-8B21-49CC-8ED2-115C13674E4E}" type="slidenum">
              <a:rPr lang="en-NZ" smtClean="0"/>
              <a:t>14</a:t>
            </a:fld>
            <a:endParaRPr lang="en-NZ"/>
          </a:p>
        </p:txBody>
      </p:sp>
    </p:spTree>
    <p:extLst>
      <p:ext uri="{BB962C8B-B14F-4D97-AF65-F5344CB8AC3E}">
        <p14:creationId xmlns:p14="http://schemas.microsoft.com/office/powerpoint/2010/main" val="3123713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5D7630F4-1BE6-F728-E851-B98921BBBE16}"/>
              </a:ext>
            </a:extLst>
          </p:cNvPr>
          <p:cNvSpPr>
            <a:spLocks noGrp="1" noRot="1" noChangeAspect="1" noTextEdit="1"/>
          </p:cNvSpPr>
          <p:nvPr>
            <p:ph type="sldImg"/>
          </p:nvPr>
        </p:nvSpPr>
        <p:spPr>
          <a:ln/>
        </p:spPr>
      </p:sp>
      <p:sp>
        <p:nvSpPr>
          <p:cNvPr id="31747" name="Notes Placeholder 2">
            <a:extLst>
              <a:ext uri="{FF2B5EF4-FFF2-40B4-BE49-F238E27FC236}">
                <a16:creationId xmlns:a16="http://schemas.microsoft.com/office/drawing/2014/main" id="{30C9CB6D-A9A0-6219-FBA4-942345484F8E}"/>
              </a:ext>
            </a:extLst>
          </p:cNvPr>
          <p:cNvSpPr>
            <a:spLocks noGrp="1"/>
          </p:cNvSpPr>
          <p:nvPr>
            <p:ph type="body" idx="1"/>
          </p:nvPr>
        </p:nvSpPr>
        <p:spPr>
          <a:noFill/>
        </p:spPr>
        <p:txBody>
          <a:bodyPr/>
          <a:lstStyle/>
          <a:p>
            <a:r>
              <a:rPr lang="en-NZ" altLang="en-US" dirty="0"/>
              <a:t>The introduction of a low floor fully accessible bus in the late 1990s resulted in far more older people using the bus service than before. They could park in the suburbs and take the bus into the CBD with ease. Previously, they did not feel confident to deal with the traffic in the CBD. Uptake of bus patronage improved considerably apparently, well over expectations.</a:t>
            </a:r>
          </a:p>
          <a:p>
            <a:endParaRPr lang="en-NZ" altLang="en-US" sz="800" dirty="0"/>
          </a:p>
          <a:p>
            <a:r>
              <a:rPr lang="en-NZ" altLang="en-US" dirty="0"/>
              <a:t>Buses are steadily improving in their designs to better meet the needs of a diverse population.</a:t>
            </a:r>
          </a:p>
        </p:txBody>
      </p:sp>
      <p:sp>
        <p:nvSpPr>
          <p:cNvPr id="31748" name="Slide Number Placeholder 3">
            <a:extLst>
              <a:ext uri="{FF2B5EF4-FFF2-40B4-BE49-F238E27FC236}">
                <a16:creationId xmlns:a16="http://schemas.microsoft.com/office/drawing/2014/main" id="{1D9A0262-879A-7662-9D29-A000CFB72585}"/>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1540DAAF-0220-4AE6-884D-79A690CF66DF}" type="slidenum">
              <a:rPr lang="en-AU" altLang="en-US"/>
              <a:pPr eaLnBrk="1" hangingPunct="1">
                <a:spcBef>
                  <a:spcPct val="0"/>
                </a:spcBef>
              </a:pPr>
              <a:t>16</a:t>
            </a:fld>
            <a:endParaRPr lang="en-AU"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F60F2ED9-85A1-B4BB-87BD-235E22A5273B}"/>
              </a:ext>
            </a:extLst>
          </p:cNvPr>
          <p:cNvSpPr>
            <a:spLocks noGrp="1" noRot="1" noChangeAspect="1" noTextEdit="1"/>
          </p:cNvSpPr>
          <p:nvPr>
            <p:ph type="sldImg"/>
          </p:nvPr>
        </p:nvSpPr>
        <p:spPr>
          <a:ln/>
        </p:spPr>
      </p:sp>
      <p:sp>
        <p:nvSpPr>
          <p:cNvPr id="26627" name="Notes Placeholder 2">
            <a:extLst>
              <a:ext uri="{FF2B5EF4-FFF2-40B4-BE49-F238E27FC236}">
                <a16:creationId xmlns:a16="http://schemas.microsoft.com/office/drawing/2014/main" id="{71EE349A-BEDE-7813-1CF0-66920AA5625E}"/>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NZ" altLang="en-US" dirty="0"/>
              <a:t>The electric units can easily accommodate a diverse range of passengers and their mobility equipment.</a:t>
            </a:r>
          </a:p>
          <a:p>
            <a:pPr eaLnBrk="1" hangingPunct="1">
              <a:spcBef>
                <a:spcPct val="0"/>
              </a:spcBef>
            </a:pPr>
            <a:r>
              <a:rPr lang="en-NZ" altLang="en-US" dirty="0"/>
              <a:t>When the first EMU was officially unveiled 2013 it was found that the trailer carriage readily accommodated three bicycles and two wheelchairs in one designated area. Boarding the train is almost seamless.</a:t>
            </a:r>
          </a:p>
          <a:p>
            <a:pPr eaLnBrk="1" hangingPunct="1">
              <a:spcBef>
                <a:spcPct val="0"/>
              </a:spcBef>
            </a:pPr>
            <a:r>
              <a:rPr lang="en-NZ" altLang="en-US" dirty="0"/>
              <a:t>Auckland Transport involved the disability sector in the design of the EMU trailer carriage from the very beginning, including sending three people to Wellington to view the Matangi train.</a:t>
            </a:r>
          </a:p>
          <a:p>
            <a:pPr eaLnBrk="1" hangingPunct="1">
              <a:spcBef>
                <a:spcPct val="0"/>
              </a:spcBef>
            </a:pPr>
            <a:endParaRPr lang="en-NZ" altLang="en-US" sz="800" dirty="0"/>
          </a:p>
        </p:txBody>
      </p:sp>
      <p:sp>
        <p:nvSpPr>
          <p:cNvPr id="26628" name="Slide Number Placeholder 3">
            <a:extLst>
              <a:ext uri="{FF2B5EF4-FFF2-40B4-BE49-F238E27FC236}">
                <a16:creationId xmlns:a16="http://schemas.microsoft.com/office/drawing/2014/main" id="{7546B1D9-DB3E-50F7-E3B1-3ABE80FA13E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CBEA3DB3-04DA-46B9-A78F-B797FA482033}" type="slidenum">
              <a:rPr lang="en-NZ" altLang="en-US">
                <a:latin typeface="Calibri" panose="020F0502020204030204" pitchFamily="34" charset="0"/>
              </a:rPr>
              <a:pPr eaLnBrk="1" hangingPunct="1">
                <a:spcBef>
                  <a:spcPct val="0"/>
                </a:spcBef>
              </a:pPr>
              <a:t>17</a:t>
            </a:fld>
            <a:endParaRPr lang="en-NZ"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EC37989F-3DB9-838F-1513-B61114C92958}"/>
              </a:ext>
            </a:extLst>
          </p:cNvPr>
          <p:cNvSpPr>
            <a:spLocks noGrp="1" noRot="1" noChangeAspect="1" noTextEdit="1"/>
          </p:cNvSpPr>
          <p:nvPr>
            <p:ph type="sldImg"/>
          </p:nvPr>
        </p:nvSpPr>
        <p:spPr>
          <a:ln/>
        </p:spPr>
      </p:sp>
      <p:sp>
        <p:nvSpPr>
          <p:cNvPr id="27651" name="Notes Placeholder 2">
            <a:extLst>
              <a:ext uri="{FF2B5EF4-FFF2-40B4-BE49-F238E27FC236}">
                <a16:creationId xmlns:a16="http://schemas.microsoft.com/office/drawing/2014/main" id="{A11D32D3-D5A9-F2CB-442B-3495F172D09F}"/>
              </a:ext>
            </a:extLst>
          </p:cNvPr>
          <p:cNvSpPr>
            <a:spLocks noGrp="1"/>
          </p:cNvSpPr>
          <p:nvPr>
            <p:ph type="body" idx="1"/>
          </p:nvPr>
        </p:nvSpPr>
        <p:spPr>
          <a:noFill/>
        </p:spPr>
        <p:txBody>
          <a:bodyPr/>
          <a:lstStyle/>
          <a:p>
            <a:r>
              <a:rPr lang="en-NZ" altLang="en-US" dirty="0"/>
              <a:t>Morningside Station – bad accident in 2013 when a power chair user’s small wheels (front casters) got trapped on the pedestrian crossing over the tracks and she was very badly injured when hit by the train. Now, after consultation with accessibility advisors, KiwiRail has changed the design of the interface between the rail and surrounding material to address the gap, so that small wheels can’t get caught. </a:t>
            </a:r>
          </a:p>
          <a:p>
            <a:endParaRPr lang="en-NZ" altLang="en-US" dirty="0"/>
          </a:p>
          <a:p>
            <a:r>
              <a:rPr lang="en-NZ" altLang="en-US" dirty="0"/>
              <a:t>Wonder why pedestrians had not called KiwiRail to report the poor quality of the crossing. Signage with telephone number was provided on the fence….</a:t>
            </a:r>
          </a:p>
        </p:txBody>
      </p:sp>
      <p:sp>
        <p:nvSpPr>
          <p:cNvPr id="27652" name="Slide Number Placeholder 3">
            <a:extLst>
              <a:ext uri="{FF2B5EF4-FFF2-40B4-BE49-F238E27FC236}">
                <a16:creationId xmlns:a16="http://schemas.microsoft.com/office/drawing/2014/main" id="{1E5615CF-B8D5-97F3-9E48-928E2CDB8E99}"/>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81B5F367-4D33-421D-B402-D7C75DF26D59}" type="slidenum">
              <a:rPr lang="en-AU" altLang="en-US"/>
              <a:pPr eaLnBrk="1" hangingPunct="1">
                <a:spcBef>
                  <a:spcPct val="0"/>
                </a:spcBef>
              </a:pPr>
              <a:t>18</a:t>
            </a:fld>
            <a:endParaRPr lang="en-AU"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dirty="0"/>
              <a:t>Some people will continue to be dependent on their cars, especially if they have stamina and/or mobility difficulties and cannot park within a reasonable distance from their destination.</a:t>
            </a:r>
          </a:p>
          <a:p>
            <a:r>
              <a:rPr lang="en-NZ" b="1" dirty="0"/>
              <a:t>Moves are in place to remove parking provision in medium and high density developments, especially if they are close to public transport.</a:t>
            </a:r>
          </a:p>
          <a:p>
            <a:endParaRPr lang="en-NZ" b="1" dirty="0"/>
          </a:p>
          <a:p>
            <a:r>
              <a:rPr lang="en-NZ" b="1" dirty="0"/>
              <a:t>If residents rely on a vehicle, where will they park them?</a:t>
            </a:r>
          </a:p>
          <a:p>
            <a:endParaRPr lang="en-NZ" b="1" dirty="0"/>
          </a:p>
          <a:p>
            <a:r>
              <a:rPr lang="en-NZ" sz="1400" b="1" dirty="0"/>
              <a:t>¾ of Mobility Parking Permit holders are over 65.</a:t>
            </a:r>
          </a:p>
        </p:txBody>
      </p:sp>
      <p:sp>
        <p:nvSpPr>
          <p:cNvPr id="4" name="Slide Number Placeholder 3"/>
          <p:cNvSpPr>
            <a:spLocks noGrp="1"/>
          </p:cNvSpPr>
          <p:nvPr>
            <p:ph type="sldNum" sz="quarter" idx="5"/>
          </p:nvPr>
        </p:nvSpPr>
        <p:spPr/>
        <p:txBody>
          <a:bodyPr/>
          <a:lstStyle/>
          <a:p>
            <a:fld id="{C80D7CB8-8B21-49CC-8ED2-115C13674E4E}" type="slidenum">
              <a:rPr lang="en-NZ" smtClean="0"/>
              <a:t>19</a:t>
            </a:fld>
            <a:endParaRPr lang="en-NZ"/>
          </a:p>
        </p:txBody>
      </p:sp>
    </p:spTree>
    <p:extLst>
      <p:ext uri="{BB962C8B-B14F-4D97-AF65-F5344CB8AC3E}">
        <p14:creationId xmlns:p14="http://schemas.microsoft.com/office/powerpoint/2010/main" val="27696860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E6231CFF-FE5A-0ADA-F059-6EADCE23CCC1}"/>
              </a:ext>
            </a:extLst>
          </p:cNvPr>
          <p:cNvSpPr>
            <a:spLocks noGrp="1" noRot="1" noChangeAspect="1" noTextEdit="1"/>
          </p:cNvSpPr>
          <p:nvPr>
            <p:ph type="sldImg"/>
          </p:nvPr>
        </p:nvSpPr>
        <p:spPr>
          <a:ln/>
        </p:spPr>
      </p:sp>
      <p:sp>
        <p:nvSpPr>
          <p:cNvPr id="29699" name="Notes Placeholder 2">
            <a:extLst>
              <a:ext uri="{FF2B5EF4-FFF2-40B4-BE49-F238E27FC236}">
                <a16:creationId xmlns:a16="http://schemas.microsoft.com/office/drawing/2014/main" id="{6582B44C-D9E8-05AC-CA6F-980D859B216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NZ" altLang="en-US" b="1" dirty="0"/>
              <a:t>Solution in the UK for addressing congestion in city centres: - Shopmobility service.</a:t>
            </a:r>
          </a:p>
          <a:p>
            <a:pPr eaLnBrk="1" hangingPunct="1">
              <a:spcBef>
                <a:spcPct val="0"/>
              </a:spcBef>
            </a:pPr>
            <a:endParaRPr lang="en-NZ" altLang="en-US" b="1" dirty="0"/>
          </a:p>
          <a:p>
            <a:pPr eaLnBrk="1" hangingPunct="1">
              <a:spcBef>
                <a:spcPct val="0"/>
              </a:spcBef>
            </a:pPr>
            <a:r>
              <a:rPr lang="en-NZ" altLang="en-US" b="1" dirty="0"/>
              <a:t>People can drive to car parks on the outskirts of the city/town and take a free bus from there.</a:t>
            </a:r>
          </a:p>
          <a:p>
            <a:pPr marL="0" marR="0" lvl="0" indent="0" algn="l" defTabSz="914400" rtl="0" eaLnBrk="1" fontAlgn="auto" latinLnBrk="0" hangingPunct="1">
              <a:lnSpc>
                <a:spcPct val="100000"/>
              </a:lnSpc>
              <a:spcBef>
                <a:spcPct val="0"/>
              </a:spcBef>
              <a:spcAft>
                <a:spcPts val="0"/>
              </a:spcAft>
              <a:buClrTx/>
              <a:buSzTx/>
              <a:buFontTx/>
              <a:buNone/>
              <a:tabLst/>
              <a:defRPr/>
            </a:pPr>
            <a:r>
              <a:rPr lang="en-NZ" altLang="en-US" b="1" dirty="0"/>
              <a:t>One of the car parks accommodates impaired people’s parking who can then hire suitable equipment for their needs. Mobility car parks located within 40 metres of the Shopmobility site</a:t>
            </a:r>
          </a:p>
          <a:p>
            <a:pPr eaLnBrk="1" hangingPunct="1">
              <a:spcBef>
                <a:spcPct val="0"/>
              </a:spcBef>
            </a:pPr>
            <a:endParaRPr lang="en-NZ" altLang="en-US" b="1" dirty="0"/>
          </a:p>
          <a:p>
            <a:pPr eaLnBrk="1" hangingPunct="1">
              <a:spcBef>
                <a:spcPct val="0"/>
              </a:spcBef>
            </a:pPr>
            <a:r>
              <a:rPr lang="en-NZ" altLang="en-US" b="1" dirty="0"/>
              <a:t>Free or small charge for hire of wheelchairs, scooters, power chairs</a:t>
            </a:r>
          </a:p>
          <a:p>
            <a:pPr eaLnBrk="1" hangingPunct="1">
              <a:spcBef>
                <a:spcPct val="0"/>
              </a:spcBef>
            </a:pPr>
            <a:r>
              <a:rPr lang="en-NZ" altLang="en-US" b="1" dirty="0"/>
              <a:t>Can be hired for more than one day</a:t>
            </a:r>
          </a:p>
        </p:txBody>
      </p:sp>
      <p:sp>
        <p:nvSpPr>
          <p:cNvPr id="29700" name="Slide Number Placeholder 3">
            <a:extLst>
              <a:ext uri="{FF2B5EF4-FFF2-40B4-BE49-F238E27FC236}">
                <a16:creationId xmlns:a16="http://schemas.microsoft.com/office/drawing/2014/main" id="{3CF60927-2D0C-A492-D057-292884C9B5D4}"/>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5B40ECBB-C073-4019-9EAE-9E4AD15FDCB1}" type="slidenum">
              <a:rPr lang="en-NZ" altLang="en-US">
                <a:latin typeface="Calibri" panose="020F0502020204030204" pitchFamily="34" charset="0"/>
              </a:rPr>
              <a:pPr eaLnBrk="1" hangingPunct="1">
                <a:spcBef>
                  <a:spcPct val="0"/>
                </a:spcBef>
              </a:pPr>
              <a:t>20</a:t>
            </a:fld>
            <a:endParaRPr lang="en-NZ" altLang="en-US">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9885BA77-3A66-B79E-12BA-6E51D5F86080}"/>
              </a:ext>
            </a:extLst>
          </p:cNvPr>
          <p:cNvSpPr>
            <a:spLocks noGrp="1" noRot="1" noChangeAspect="1" noTextEdit="1"/>
          </p:cNvSpPr>
          <p:nvPr>
            <p:ph type="sldImg"/>
          </p:nvPr>
        </p:nvSpPr>
        <p:spPr>
          <a:ln/>
        </p:spPr>
      </p:sp>
      <p:sp>
        <p:nvSpPr>
          <p:cNvPr id="33795" name="Notes Placeholder 2">
            <a:extLst>
              <a:ext uri="{FF2B5EF4-FFF2-40B4-BE49-F238E27FC236}">
                <a16:creationId xmlns:a16="http://schemas.microsoft.com/office/drawing/2014/main" id="{4E2B3CF5-3065-2AF2-B42E-98F2EB5F73A8}"/>
              </a:ext>
            </a:extLst>
          </p:cNvPr>
          <p:cNvSpPr>
            <a:spLocks noGrp="1"/>
          </p:cNvSpPr>
          <p:nvPr>
            <p:ph type="body" idx="1"/>
          </p:nvPr>
        </p:nvSpPr>
        <p:spPr>
          <a:noFill/>
        </p:spPr>
        <p:txBody>
          <a:bodyPr/>
          <a:lstStyle/>
          <a:p>
            <a:r>
              <a:rPr lang="en-NZ" altLang="en-US" dirty="0"/>
              <a:t>This access map of the CBD shows linkage buildings in red, but you have to know Auckland pretty well to take advantage of them. Leaving Queen Street to reach Nelson Street to the West or heading East to the Art Gallery via buildings is possible but aren’t ‘official’ routes. There usually aren’t convenient bus routes to help overcome this topographically challenging area.</a:t>
            </a:r>
          </a:p>
          <a:p>
            <a:endParaRPr lang="en-NZ" altLang="en-US" dirty="0"/>
          </a:p>
          <a:p>
            <a:r>
              <a:rPr lang="en-NZ" altLang="en-US" b="1" dirty="0"/>
              <a:t>c/f  In Wellington, the James Cook Hotel provides a perfect 24/7 vertical linkage between Lambton Quay and The Terrace.</a:t>
            </a:r>
          </a:p>
          <a:p>
            <a:endParaRPr lang="en-NZ" alt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sz="1800" b="1" kern="100" dirty="0">
                <a:effectLst/>
                <a:latin typeface="Arial" panose="020B0604020202020204" pitchFamily="34" charset="0"/>
                <a:ea typeface="Aptos" panose="020B0004020202020204" pitchFamily="34" charset="0"/>
                <a:cs typeface="Times New Roman" panose="02020603050405020304" pitchFamily="18" charset="0"/>
              </a:rPr>
              <a:t>Linkage buildings are great for those with mobility and/or stamina difficulties and give relief from the rain. It is a challenge to hold an umbrella when pushing a wheelchair or using a walking aid.</a:t>
            </a: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3796" name="Slide Number Placeholder 3">
            <a:extLst>
              <a:ext uri="{FF2B5EF4-FFF2-40B4-BE49-F238E27FC236}">
                <a16:creationId xmlns:a16="http://schemas.microsoft.com/office/drawing/2014/main" id="{1F8AF556-7C81-4B1A-7A39-C4C0E36882FF}"/>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BF5A5927-A2E7-4670-9E0F-44F917621957}" type="slidenum">
              <a:rPr lang="en-AU" altLang="en-US"/>
              <a:pPr eaLnBrk="1" hangingPunct="1">
                <a:spcBef>
                  <a:spcPct val="0"/>
                </a:spcBef>
              </a:pPr>
              <a:t>22</a:t>
            </a:fld>
            <a:endParaRPr lang="en-AU"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Access Matters Aotearoa has been running a very successful series </a:t>
            </a:r>
            <a:r>
              <a:rPr lang="en-NZ"/>
              <a:t>of webinars </a:t>
            </a:r>
            <a:r>
              <a:rPr lang="en-NZ" dirty="0"/>
              <a:t>on different topics which almost 300 people have participated in so far. An international speaker (USA) has been included in this event</a:t>
            </a:r>
          </a:p>
        </p:txBody>
      </p:sp>
      <p:sp>
        <p:nvSpPr>
          <p:cNvPr id="4" name="Slide Number Placeholder 3"/>
          <p:cNvSpPr>
            <a:spLocks noGrp="1"/>
          </p:cNvSpPr>
          <p:nvPr>
            <p:ph type="sldNum" sz="quarter" idx="5"/>
          </p:nvPr>
        </p:nvSpPr>
        <p:spPr/>
        <p:txBody>
          <a:bodyPr/>
          <a:lstStyle/>
          <a:p>
            <a:fld id="{C80D7CB8-8B21-49CC-8ED2-115C13674E4E}" type="slidenum">
              <a:rPr lang="en-NZ" smtClean="0"/>
              <a:t>23</a:t>
            </a:fld>
            <a:endParaRPr lang="en-NZ"/>
          </a:p>
        </p:txBody>
      </p:sp>
    </p:spTree>
    <p:extLst>
      <p:ext uri="{BB962C8B-B14F-4D97-AF65-F5344CB8AC3E}">
        <p14:creationId xmlns:p14="http://schemas.microsoft.com/office/powerpoint/2010/main" val="3712557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NZ" sz="1800" b="1" kern="100" dirty="0" err="1">
                <a:effectLst/>
                <a:latin typeface="Arial" panose="020B0604020202020204" pitchFamily="34" charset="0"/>
                <a:ea typeface="Aptos" panose="020B0004020202020204" pitchFamily="34" charset="0"/>
                <a:cs typeface="Times New Roman" panose="02020603050405020304" pitchFamily="18" charset="0"/>
              </a:rPr>
              <a:t>TravelScoots</a:t>
            </a:r>
            <a:r>
              <a:rPr lang="en-NZ" sz="1800" b="1" kern="100" dirty="0">
                <a:effectLst/>
                <a:latin typeface="Arial" panose="020B0604020202020204" pitchFamily="34" charset="0"/>
                <a:ea typeface="Aptos" panose="020B0004020202020204" pitchFamily="34" charset="0"/>
                <a:cs typeface="Times New Roman" panose="02020603050405020304" pitchFamily="18" charset="0"/>
              </a:rPr>
              <a:t>  are popular with cruise ship passengers, but they have a narrow wheelbase and even a slight sudden and unexpected change in pavement transverse gradient can cause the unit to tip, especially if the user is tall giving a high centre of gravity. </a:t>
            </a:r>
          </a:p>
          <a:p>
            <a:pPr>
              <a:lnSpc>
                <a:spcPct val="107000"/>
              </a:lnSpc>
              <a:spcAft>
                <a:spcPts val="800"/>
              </a:spcAft>
            </a:pP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b="1" dirty="0"/>
              <a:t>Also range of e-scooters, now with seats and one model currently has two front wheels, increasing their stability. Another option for people of any age who have mobility or stamina difficulties.</a:t>
            </a:r>
          </a:p>
          <a:p>
            <a:endParaRPr lang="en-NZ" dirty="0"/>
          </a:p>
        </p:txBody>
      </p:sp>
      <p:sp>
        <p:nvSpPr>
          <p:cNvPr id="4" name="Slide Number Placeholder 3"/>
          <p:cNvSpPr>
            <a:spLocks noGrp="1"/>
          </p:cNvSpPr>
          <p:nvPr>
            <p:ph type="sldNum" sz="quarter" idx="5"/>
          </p:nvPr>
        </p:nvSpPr>
        <p:spPr/>
        <p:txBody>
          <a:bodyPr/>
          <a:lstStyle/>
          <a:p>
            <a:fld id="{C80D7CB8-8B21-49CC-8ED2-115C13674E4E}" type="slidenum">
              <a:rPr lang="en-NZ" smtClean="0"/>
              <a:t>5</a:t>
            </a:fld>
            <a:endParaRPr lang="en-NZ"/>
          </a:p>
        </p:txBody>
      </p:sp>
    </p:spTree>
    <p:extLst>
      <p:ext uri="{BB962C8B-B14F-4D97-AF65-F5344CB8AC3E}">
        <p14:creationId xmlns:p14="http://schemas.microsoft.com/office/powerpoint/2010/main" val="83151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501DC352-E816-2D83-9E7A-3DD492D462E0}"/>
              </a:ext>
            </a:extLst>
          </p:cNvPr>
          <p:cNvSpPr>
            <a:spLocks noGrp="1" noRot="1" noChangeAspect="1" noTextEdit="1"/>
          </p:cNvSpPr>
          <p:nvPr>
            <p:ph type="sldImg"/>
          </p:nvPr>
        </p:nvSpPr>
        <p:spPr>
          <a:ln/>
        </p:spPr>
      </p:sp>
      <p:sp>
        <p:nvSpPr>
          <p:cNvPr id="27651" name="Notes Placeholder 2">
            <a:extLst>
              <a:ext uri="{FF2B5EF4-FFF2-40B4-BE49-F238E27FC236}">
                <a16:creationId xmlns:a16="http://schemas.microsoft.com/office/drawing/2014/main" id="{40B43534-6986-E430-EEF5-34C1C84F85CF}"/>
              </a:ext>
            </a:extLst>
          </p:cNvPr>
          <p:cNvSpPr>
            <a:spLocks noGrp="1"/>
          </p:cNvSpPr>
          <p:nvPr>
            <p:ph type="body" idx="1"/>
          </p:nvPr>
        </p:nvSpPr>
        <p:spPr>
          <a:noFill/>
        </p:spPr>
        <p:txBody>
          <a:bodyPr/>
          <a:lstStyle/>
          <a:p>
            <a:r>
              <a:rPr lang="en-NZ" altLang="en-US" dirty="0"/>
              <a:t>Elderly man waited for some minutes at this roundabout intersection before he felt he could safely cross. He was even tooted at by one motorist telling him not to cross her path. Motorists have right of way, pedestrians take pot luck…..</a:t>
            </a:r>
          </a:p>
        </p:txBody>
      </p:sp>
      <p:sp>
        <p:nvSpPr>
          <p:cNvPr id="27652" name="Slide Number Placeholder 3">
            <a:extLst>
              <a:ext uri="{FF2B5EF4-FFF2-40B4-BE49-F238E27FC236}">
                <a16:creationId xmlns:a16="http://schemas.microsoft.com/office/drawing/2014/main" id="{89C60F1F-C619-85DC-45BE-E07CB692EF01}"/>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5AD90329-6B70-4D48-951C-D7AA2D43CF33}" type="slidenum">
              <a:rPr lang="en-AU" altLang="en-US"/>
              <a:pPr eaLnBrk="1" hangingPunct="1">
                <a:spcBef>
                  <a:spcPct val="0"/>
                </a:spcBef>
              </a:pPr>
              <a:t>6</a:t>
            </a:fld>
            <a:endParaRPr lang="en-AU"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800" b="1" kern="100" dirty="0">
                <a:effectLst/>
                <a:latin typeface="Arial" panose="020B0604020202020204" pitchFamily="34" charset="0"/>
                <a:ea typeface="Aptos" panose="020B0004020202020204" pitchFamily="34" charset="0"/>
                <a:cs typeface="Times New Roman" panose="02020603050405020304" pitchFamily="18" charset="0"/>
              </a:rPr>
              <a:t>Despite the Accessibility group’s involvement in the redesign of this street, unbeknownst to us at the last minute an engineer installed this drainage channel which cuts right across the footpath. Rough-sawn cobbles line the channel adding to the initial unexpected hazard.</a:t>
            </a: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NZ" dirty="0"/>
          </a:p>
        </p:txBody>
      </p:sp>
      <p:sp>
        <p:nvSpPr>
          <p:cNvPr id="4" name="Slide Number Placeholder 3"/>
          <p:cNvSpPr>
            <a:spLocks noGrp="1"/>
          </p:cNvSpPr>
          <p:nvPr>
            <p:ph type="sldNum" sz="quarter" idx="5"/>
          </p:nvPr>
        </p:nvSpPr>
        <p:spPr/>
        <p:txBody>
          <a:bodyPr/>
          <a:lstStyle/>
          <a:p>
            <a:fld id="{C80D7CB8-8B21-49CC-8ED2-115C13674E4E}" type="slidenum">
              <a:rPr lang="en-NZ" smtClean="0"/>
              <a:t>7</a:t>
            </a:fld>
            <a:endParaRPr lang="en-NZ"/>
          </a:p>
        </p:txBody>
      </p:sp>
    </p:spTree>
    <p:extLst>
      <p:ext uri="{BB962C8B-B14F-4D97-AF65-F5344CB8AC3E}">
        <p14:creationId xmlns:p14="http://schemas.microsoft.com/office/powerpoint/2010/main" val="3363738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BE5BEA3A-AE57-0210-1B77-A0330DAAE2F6}"/>
              </a:ext>
            </a:extLst>
          </p:cNvPr>
          <p:cNvSpPr>
            <a:spLocks noGrp="1" noRot="1" noChangeAspect="1" noTextEdit="1"/>
          </p:cNvSpPr>
          <p:nvPr>
            <p:ph type="sldImg"/>
          </p:nvPr>
        </p:nvSpPr>
        <p:spPr>
          <a:ln/>
        </p:spPr>
      </p:sp>
      <p:sp>
        <p:nvSpPr>
          <p:cNvPr id="28675" name="Notes Placeholder 2">
            <a:extLst>
              <a:ext uri="{FF2B5EF4-FFF2-40B4-BE49-F238E27FC236}">
                <a16:creationId xmlns:a16="http://schemas.microsoft.com/office/drawing/2014/main" id="{5867B199-D3A8-00E3-603E-C22EB0F3AE2B}"/>
              </a:ext>
            </a:extLst>
          </p:cNvPr>
          <p:cNvSpPr>
            <a:spLocks noGrp="1"/>
          </p:cNvSpPr>
          <p:nvPr>
            <p:ph type="body" idx="1"/>
          </p:nvPr>
        </p:nvSpPr>
        <p:spPr>
          <a:noFill/>
        </p:spPr>
        <p:txBody>
          <a:bodyPr/>
          <a:lstStyle/>
          <a:p>
            <a:r>
              <a:rPr lang="en-NZ" altLang="en-US" b="1" dirty="0"/>
              <a:t>Pedestrian needs are not always catered for when road/pavement repairs or modifications are in progress. There have been some deaths in NZ when mobility scooters have needed to divert from the main route due to an inadequate and safe alternative.</a:t>
            </a:r>
          </a:p>
        </p:txBody>
      </p:sp>
      <p:sp>
        <p:nvSpPr>
          <p:cNvPr id="28676" name="Slide Number Placeholder 3">
            <a:extLst>
              <a:ext uri="{FF2B5EF4-FFF2-40B4-BE49-F238E27FC236}">
                <a16:creationId xmlns:a16="http://schemas.microsoft.com/office/drawing/2014/main" id="{B57A07CB-AFBB-25E2-223B-7A22652D9636}"/>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A5A1917C-5A15-4529-B79E-ECA0017BFA11}" type="slidenum">
              <a:rPr lang="en-AU" altLang="en-US"/>
              <a:pPr eaLnBrk="1" hangingPunct="1">
                <a:spcBef>
                  <a:spcPct val="0"/>
                </a:spcBef>
              </a:pPr>
              <a:t>8</a:t>
            </a:fld>
            <a:endParaRPr lang="en-AU"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dirty="0"/>
              <a:t>This temporary ramp is made of a pliable plastic which deformed when I took my wheelchair over it causing me to tip out of the chair and sustain a broken leg. A totally unsuitable product in this environment. Fortunately, because of my involvement with Auckland Transport I could initiate an appropriate process with key people involved and a directive was sent to roading contractors not to use the product in these circumstances. Now, all the staff involved in this incident have left AT and there is no guarantee that this directive is still in action.</a:t>
            </a:r>
          </a:p>
        </p:txBody>
      </p:sp>
      <p:sp>
        <p:nvSpPr>
          <p:cNvPr id="4" name="Slide Number Placeholder 3"/>
          <p:cNvSpPr>
            <a:spLocks noGrp="1"/>
          </p:cNvSpPr>
          <p:nvPr>
            <p:ph type="sldNum" sz="quarter" idx="5"/>
          </p:nvPr>
        </p:nvSpPr>
        <p:spPr/>
        <p:txBody>
          <a:bodyPr/>
          <a:lstStyle/>
          <a:p>
            <a:fld id="{C80D7CB8-8B21-49CC-8ED2-115C13674E4E}" type="slidenum">
              <a:rPr lang="en-NZ" smtClean="0"/>
              <a:t>9</a:t>
            </a:fld>
            <a:endParaRPr lang="en-NZ"/>
          </a:p>
        </p:txBody>
      </p:sp>
    </p:spTree>
    <p:extLst>
      <p:ext uri="{BB962C8B-B14F-4D97-AF65-F5344CB8AC3E}">
        <p14:creationId xmlns:p14="http://schemas.microsoft.com/office/powerpoint/2010/main" val="1182163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dirty="0"/>
              <a:t>Disadvantage blind, mobility impaired pedestrians and people with prams</a:t>
            </a:r>
          </a:p>
        </p:txBody>
      </p:sp>
      <p:sp>
        <p:nvSpPr>
          <p:cNvPr id="4" name="Slide Number Placeholder 3"/>
          <p:cNvSpPr>
            <a:spLocks noGrp="1"/>
          </p:cNvSpPr>
          <p:nvPr>
            <p:ph type="sldNum" sz="quarter" idx="5"/>
          </p:nvPr>
        </p:nvSpPr>
        <p:spPr/>
        <p:txBody>
          <a:bodyPr/>
          <a:lstStyle/>
          <a:p>
            <a:fld id="{C80D7CB8-8B21-49CC-8ED2-115C13674E4E}" type="slidenum">
              <a:rPr lang="en-NZ" smtClean="0"/>
              <a:t>10</a:t>
            </a:fld>
            <a:endParaRPr lang="en-NZ"/>
          </a:p>
        </p:txBody>
      </p:sp>
    </p:spTree>
    <p:extLst>
      <p:ext uri="{BB962C8B-B14F-4D97-AF65-F5344CB8AC3E}">
        <p14:creationId xmlns:p14="http://schemas.microsoft.com/office/powerpoint/2010/main" val="1542413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C80D7CB8-8B21-49CC-8ED2-115C13674E4E}" type="slidenum">
              <a:rPr lang="en-NZ" smtClean="0"/>
              <a:t>11</a:t>
            </a:fld>
            <a:endParaRPr lang="en-NZ"/>
          </a:p>
        </p:txBody>
      </p:sp>
    </p:spTree>
    <p:extLst>
      <p:ext uri="{BB962C8B-B14F-4D97-AF65-F5344CB8AC3E}">
        <p14:creationId xmlns:p14="http://schemas.microsoft.com/office/powerpoint/2010/main" val="4151389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90BF09E6-E258-A0F6-5E0E-4634BFD1F752}"/>
              </a:ext>
            </a:extLst>
          </p:cNvPr>
          <p:cNvSpPr>
            <a:spLocks noGrp="1" noRot="1" noChangeAspect="1" noTextEdit="1"/>
          </p:cNvSpPr>
          <p:nvPr>
            <p:ph type="sldImg"/>
          </p:nvPr>
        </p:nvSpPr>
        <p:spPr>
          <a:ln/>
        </p:spPr>
      </p:sp>
      <p:sp>
        <p:nvSpPr>
          <p:cNvPr id="31747" name="Notes Placeholder 2">
            <a:extLst>
              <a:ext uri="{FF2B5EF4-FFF2-40B4-BE49-F238E27FC236}">
                <a16:creationId xmlns:a16="http://schemas.microsoft.com/office/drawing/2014/main" id="{612A27D0-C9B0-102E-FBAD-C4CCDB7D1B4B}"/>
              </a:ext>
            </a:extLst>
          </p:cNvPr>
          <p:cNvSpPr>
            <a:spLocks noGrp="1"/>
          </p:cNvSpPr>
          <p:nvPr>
            <p:ph type="body" idx="1"/>
          </p:nvPr>
        </p:nvSpPr>
        <p:spPr>
          <a:noFill/>
        </p:spPr>
        <p:txBody>
          <a:bodyPr/>
          <a:lstStyle/>
          <a:p>
            <a:r>
              <a:rPr lang="en-NZ" altLang="en-US" dirty="0"/>
              <a:t>Shared space design – Darby Street</a:t>
            </a:r>
          </a:p>
          <a:p>
            <a:r>
              <a:rPr lang="en-NZ" altLang="en-US" dirty="0"/>
              <a:t>If the city has a lot of shared spaces and you cannot drive, park close by and walk the distances, some areas will be out of reach in the future.</a:t>
            </a:r>
          </a:p>
          <a:p>
            <a:endParaRPr lang="en-NZ" altLang="en-US" dirty="0"/>
          </a:p>
          <a:p>
            <a:r>
              <a:rPr lang="en-NZ" altLang="en-US" dirty="0"/>
              <a:t>The separate, darker pavers on the left-hand side is a tactile indicator. Council went to great trouble to trial different types of pavers, which would be detected by blind people, the primary group, past Accessibility Advisors, but also did not impact negatively on users of mobility equipment.</a:t>
            </a:r>
          </a:p>
          <a:p>
            <a:endParaRPr lang="en-NZ" altLang="en-US" dirty="0"/>
          </a:p>
          <a:p>
            <a:r>
              <a:rPr lang="en-NZ" altLang="en-US" dirty="0"/>
              <a:t>Unfortunately, the delineator was later interrupted by the subsequent addition of street furniture……</a:t>
            </a:r>
          </a:p>
        </p:txBody>
      </p:sp>
      <p:sp>
        <p:nvSpPr>
          <p:cNvPr id="31748" name="Slide Number Placeholder 3">
            <a:extLst>
              <a:ext uri="{FF2B5EF4-FFF2-40B4-BE49-F238E27FC236}">
                <a16:creationId xmlns:a16="http://schemas.microsoft.com/office/drawing/2014/main" id="{12B3861F-FDD4-BE0F-FE69-1F4E33A3D24B}"/>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DCFC2D81-3214-4066-8C5C-D240093B25F3}" type="slidenum">
              <a:rPr lang="en-AU" altLang="en-US"/>
              <a:pPr eaLnBrk="1" hangingPunct="1">
                <a:spcBef>
                  <a:spcPct val="0"/>
                </a:spcBef>
              </a:pPr>
              <a:t>12</a:t>
            </a:fld>
            <a:endParaRPr lang="en-AU"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B5DAD1-D3C3-417A-8A75-BB1EF7026167}" type="datetimeFigureOut">
              <a:rPr lang="en-NZ" smtClean="0"/>
              <a:t>26/09/2024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76CCB0E-2EA1-4E75-9313-2893ABBEE331}" type="slidenum">
              <a:rPr lang="en-NZ" smtClean="0"/>
              <a:t>‹#›</a:t>
            </a:fld>
            <a:endParaRPr lang="en-NZ"/>
          </a:p>
        </p:txBody>
      </p:sp>
    </p:spTree>
    <p:extLst>
      <p:ext uri="{BB962C8B-B14F-4D97-AF65-F5344CB8AC3E}">
        <p14:creationId xmlns:p14="http://schemas.microsoft.com/office/powerpoint/2010/main" val="338670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B5DAD1-D3C3-417A-8A75-BB1EF7026167}" type="datetimeFigureOut">
              <a:rPr lang="en-NZ" smtClean="0"/>
              <a:t>26/09/2024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76CCB0E-2EA1-4E75-9313-2893ABBEE331}" type="slidenum">
              <a:rPr lang="en-NZ" smtClean="0"/>
              <a:t>‹#›</a:t>
            </a:fld>
            <a:endParaRPr lang="en-NZ"/>
          </a:p>
        </p:txBody>
      </p:sp>
    </p:spTree>
    <p:extLst>
      <p:ext uri="{BB962C8B-B14F-4D97-AF65-F5344CB8AC3E}">
        <p14:creationId xmlns:p14="http://schemas.microsoft.com/office/powerpoint/2010/main" val="3330944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B5DAD1-D3C3-417A-8A75-BB1EF7026167}" type="datetimeFigureOut">
              <a:rPr lang="en-NZ" smtClean="0"/>
              <a:t>26/09/2024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76CCB0E-2EA1-4E75-9313-2893ABBEE331}" type="slidenum">
              <a:rPr lang="en-NZ" smtClean="0"/>
              <a:t>‹#›</a:t>
            </a:fld>
            <a:endParaRPr lang="en-NZ"/>
          </a:p>
        </p:txBody>
      </p:sp>
    </p:spTree>
    <p:extLst>
      <p:ext uri="{BB962C8B-B14F-4D97-AF65-F5344CB8AC3E}">
        <p14:creationId xmlns:p14="http://schemas.microsoft.com/office/powerpoint/2010/main" val="767581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B5DAD1-D3C3-417A-8A75-BB1EF7026167}" type="datetimeFigureOut">
              <a:rPr lang="en-NZ" smtClean="0"/>
              <a:t>26/09/2024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76CCB0E-2EA1-4E75-9313-2893ABBEE331}" type="slidenum">
              <a:rPr lang="en-NZ" smtClean="0"/>
              <a:t>‹#›</a:t>
            </a:fld>
            <a:endParaRPr lang="en-NZ"/>
          </a:p>
        </p:txBody>
      </p:sp>
    </p:spTree>
    <p:extLst>
      <p:ext uri="{BB962C8B-B14F-4D97-AF65-F5344CB8AC3E}">
        <p14:creationId xmlns:p14="http://schemas.microsoft.com/office/powerpoint/2010/main" val="826317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hade val="82000"/>
                  </a:schemeClr>
                </a:solidFill>
              </a:defRPr>
            </a:lvl1pPr>
            <a:lvl2pPr marL="457200" indent="0">
              <a:buNone/>
              <a:defRPr sz="2000">
                <a:solidFill>
                  <a:schemeClr val="tx1">
                    <a:shade val="82000"/>
                  </a:schemeClr>
                </a:solidFill>
              </a:defRPr>
            </a:lvl2pPr>
            <a:lvl3pPr marL="914400" indent="0">
              <a:buNone/>
              <a:defRPr sz="1800">
                <a:solidFill>
                  <a:schemeClr val="tx1">
                    <a:shade val="82000"/>
                  </a:schemeClr>
                </a:solidFill>
              </a:defRPr>
            </a:lvl3pPr>
            <a:lvl4pPr marL="1371600" indent="0">
              <a:buNone/>
              <a:defRPr sz="1600">
                <a:solidFill>
                  <a:schemeClr val="tx1">
                    <a:shade val="82000"/>
                  </a:schemeClr>
                </a:solidFill>
              </a:defRPr>
            </a:lvl4pPr>
            <a:lvl5pPr marL="1828800" indent="0">
              <a:buNone/>
              <a:defRPr sz="1600">
                <a:solidFill>
                  <a:schemeClr val="tx1">
                    <a:shade val="82000"/>
                  </a:schemeClr>
                </a:solidFill>
              </a:defRPr>
            </a:lvl5pPr>
            <a:lvl6pPr marL="2286000" indent="0">
              <a:buNone/>
              <a:defRPr sz="1600">
                <a:solidFill>
                  <a:schemeClr val="tx1">
                    <a:shade val="82000"/>
                  </a:schemeClr>
                </a:solidFill>
              </a:defRPr>
            </a:lvl6pPr>
            <a:lvl7pPr marL="2743200" indent="0">
              <a:buNone/>
              <a:defRPr sz="1600">
                <a:solidFill>
                  <a:schemeClr val="tx1">
                    <a:shade val="82000"/>
                  </a:schemeClr>
                </a:solidFill>
              </a:defRPr>
            </a:lvl7pPr>
            <a:lvl8pPr marL="3200400" indent="0">
              <a:buNone/>
              <a:defRPr sz="1600">
                <a:solidFill>
                  <a:schemeClr val="tx1">
                    <a:shade val="82000"/>
                  </a:schemeClr>
                </a:solidFill>
              </a:defRPr>
            </a:lvl8pPr>
            <a:lvl9pPr marL="3657600" indent="0">
              <a:buNone/>
              <a:defRPr sz="1600">
                <a:solidFill>
                  <a:schemeClr val="tx1">
                    <a:shade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B5DAD1-D3C3-417A-8A75-BB1EF7026167}" type="datetimeFigureOut">
              <a:rPr lang="en-NZ" smtClean="0"/>
              <a:t>26/09/2024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76CCB0E-2EA1-4E75-9313-2893ABBEE331}" type="slidenum">
              <a:rPr lang="en-NZ" smtClean="0"/>
              <a:t>‹#›</a:t>
            </a:fld>
            <a:endParaRPr lang="en-NZ"/>
          </a:p>
        </p:txBody>
      </p:sp>
    </p:spTree>
    <p:extLst>
      <p:ext uri="{BB962C8B-B14F-4D97-AF65-F5344CB8AC3E}">
        <p14:creationId xmlns:p14="http://schemas.microsoft.com/office/powerpoint/2010/main" val="1726123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B5DAD1-D3C3-417A-8A75-BB1EF7026167}" type="datetimeFigureOut">
              <a:rPr lang="en-NZ" smtClean="0"/>
              <a:t>26/09/2024</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B76CCB0E-2EA1-4E75-9313-2893ABBEE331}" type="slidenum">
              <a:rPr lang="en-NZ" smtClean="0"/>
              <a:t>‹#›</a:t>
            </a:fld>
            <a:endParaRPr lang="en-NZ"/>
          </a:p>
        </p:txBody>
      </p:sp>
    </p:spTree>
    <p:extLst>
      <p:ext uri="{BB962C8B-B14F-4D97-AF65-F5344CB8AC3E}">
        <p14:creationId xmlns:p14="http://schemas.microsoft.com/office/powerpoint/2010/main" val="1024729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B5DAD1-D3C3-417A-8A75-BB1EF7026167}" type="datetimeFigureOut">
              <a:rPr lang="en-NZ" smtClean="0"/>
              <a:t>26/09/2024</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B76CCB0E-2EA1-4E75-9313-2893ABBEE331}" type="slidenum">
              <a:rPr lang="en-NZ" smtClean="0"/>
              <a:t>‹#›</a:t>
            </a:fld>
            <a:endParaRPr lang="en-NZ"/>
          </a:p>
        </p:txBody>
      </p:sp>
    </p:spTree>
    <p:extLst>
      <p:ext uri="{BB962C8B-B14F-4D97-AF65-F5344CB8AC3E}">
        <p14:creationId xmlns:p14="http://schemas.microsoft.com/office/powerpoint/2010/main" val="3408757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B5DAD1-D3C3-417A-8A75-BB1EF7026167}" type="datetimeFigureOut">
              <a:rPr lang="en-NZ" smtClean="0"/>
              <a:t>26/09/2024</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B76CCB0E-2EA1-4E75-9313-2893ABBEE331}" type="slidenum">
              <a:rPr lang="en-NZ" smtClean="0"/>
              <a:t>‹#›</a:t>
            </a:fld>
            <a:endParaRPr lang="en-NZ"/>
          </a:p>
        </p:txBody>
      </p:sp>
    </p:spTree>
    <p:extLst>
      <p:ext uri="{BB962C8B-B14F-4D97-AF65-F5344CB8AC3E}">
        <p14:creationId xmlns:p14="http://schemas.microsoft.com/office/powerpoint/2010/main" val="2718964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B5DAD1-D3C3-417A-8A75-BB1EF7026167}" type="datetimeFigureOut">
              <a:rPr lang="en-NZ" smtClean="0"/>
              <a:t>26/09/2024</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B76CCB0E-2EA1-4E75-9313-2893ABBEE331}" type="slidenum">
              <a:rPr lang="en-NZ" smtClean="0"/>
              <a:t>‹#›</a:t>
            </a:fld>
            <a:endParaRPr lang="en-NZ"/>
          </a:p>
        </p:txBody>
      </p:sp>
    </p:spTree>
    <p:extLst>
      <p:ext uri="{BB962C8B-B14F-4D97-AF65-F5344CB8AC3E}">
        <p14:creationId xmlns:p14="http://schemas.microsoft.com/office/powerpoint/2010/main" val="1817094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B5DAD1-D3C3-417A-8A75-BB1EF7026167}" type="datetimeFigureOut">
              <a:rPr lang="en-NZ" smtClean="0"/>
              <a:t>26/09/2024</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B76CCB0E-2EA1-4E75-9313-2893ABBEE331}" type="slidenum">
              <a:rPr lang="en-NZ" smtClean="0"/>
              <a:t>‹#›</a:t>
            </a:fld>
            <a:endParaRPr lang="en-NZ"/>
          </a:p>
        </p:txBody>
      </p:sp>
    </p:spTree>
    <p:extLst>
      <p:ext uri="{BB962C8B-B14F-4D97-AF65-F5344CB8AC3E}">
        <p14:creationId xmlns:p14="http://schemas.microsoft.com/office/powerpoint/2010/main" val="612891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B5DAD1-D3C3-417A-8A75-BB1EF7026167}" type="datetimeFigureOut">
              <a:rPr lang="en-NZ" smtClean="0"/>
              <a:t>26/09/2024</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B76CCB0E-2EA1-4E75-9313-2893ABBEE331}" type="slidenum">
              <a:rPr lang="en-NZ" smtClean="0"/>
              <a:t>‹#›</a:t>
            </a:fld>
            <a:endParaRPr lang="en-NZ"/>
          </a:p>
        </p:txBody>
      </p:sp>
    </p:spTree>
    <p:extLst>
      <p:ext uri="{BB962C8B-B14F-4D97-AF65-F5344CB8AC3E}">
        <p14:creationId xmlns:p14="http://schemas.microsoft.com/office/powerpoint/2010/main" val="885391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hade val="82000"/>
                  </a:schemeClr>
                </a:solidFill>
              </a:defRPr>
            </a:lvl1pPr>
          </a:lstStyle>
          <a:p>
            <a:fld id="{1DB5DAD1-D3C3-417A-8A75-BB1EF7026167}" type="datetimeFigureOut">
              <a:rPr lang="en-NZ" smtClean="0"/>
              <a:t>26/09/2024</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hade val="82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hade val="82000"/>
                  </a:schemeClr>
                </a:solidFill>
              </a:defRPr>
            </a:lvl1pPr>
          </a:lstStyle>
          <a:p>
            <a:fld id="{B76CCB0E-2EA1-4E75-9313-2893ABBEE331}" type="slidenum">
              <a:rPr lang="en-NZ" smtClean="0"/>
              <a:t>‹#›</a:t>
            </a:fld>
            <a:endParaRPr lang="en-NZ"/>
          </a:p>
        </p:txBody>
      </p:sp>
    </p:spTree>
    <p:extLst>
      <p:ext uri="{BB962C8B-B14F-4D97-AF65-F5344CB8AC3E}">
        <p14:creationId xmlns:p14="http://schemas.microsoft.com/office/powerpoint/2010/main" val="23512734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C46E0-E58C-6F87-8C24-4226501FCA07}"/>
              </a:ext>
            </a:extLst>
          </p:cNvPr>
          <p:cNvSpPr>
            <a:spLocks noGrp="1"/>
          </p:cNvSpPr>
          <p:nvPr>
            <p:ph type="ctrTitle"/>
          </p:nvPr>
        </p:nvSpPr>
        <p:spPr>
          <a:xfrm>
            <a:off x="747387" y="557408"/>
            <a:ext cx="10697226" cy="2793666"/>
          </a:xfrm>
        </p:spPr>
        <p:txBody>
          <a:bodyPr>
            <a:normAutofit fontScale="90000"/>
          </a:bodyPr>
          <a:lstStyle/>
          <a:p>
            <a:r>
              <a:rPr lang="en-NZ" sz="4000" b="1" i="0" dirty="0">
                <a:solidFill>
                  <a:srgbClr val="FFFF00"/>
                </a:solidFill>
                <a:effectLst/>
                <a:latin typeface="Helvetica Neue"/>
              </a:rPr>
              <a:t>NZGA Webinar </a:t>
            </a:r>
            <a:br>
              <a:rPr lang="en-NZ" sz="4000" b="1" i="0" dirty="0">
                <a:solidFill>
                  <a:srgbClr val="FFFF00"/>
                </a:solidFill>
                <a:effectLst/>
                <a:latin typeface="Helvetica Neue"/>
              </a:rPr>
            </a:br>
            <a:br>
              <a:rPr lang="en-NZ" sz="4000" b="1" i="0" dirty="0">
                <a:solidFill>
                  <a:srgbClr val="FFFF00"/>
                </a:solidFill>
                <a:effectLst/>
                <a:latin typeface="Helvetica Neue"/>
              </a:rPr>
            </a:br>
            <a:r>
              <a:rPr lang="en-NZ" sz="4000" b="1" i="0" dirty="0">
                <a:solidFill>
                  <a:srgbClr val="FFFF00"/>
                </a:solidFill>
                <a:effectLst/>
                <a:latin typeface="Helvetica Neue"/>
              </a:rPr>
              <a:t>Streetscapes that optimise age-friendly participation: Collaborative insights</a:t>
            </a:r>
            <a:endParaRPr lang="en-NZ" dirty="0"/>
          </a:p>
        </p:txBody>
      </p:sp>
      <p:sp>
        <p:nvSpPr>
          <p:cNvPr id="3" name="Subtitle 2">
            <a:extLst>
              <a:ext uri="{FF2B5EF4-FFF2-40B4-BE49-F238E27FC236}">
                <a16:creationId xmlns:a16="http://schemas.microsoft.com/office/drawing/2014/main" id="{1D6D3F5B-C80A-C35C-3D90-3DEDB73EE944}"/>
              </a:ext>
            </a:extLst>
          </p:cNvPr>
          <p:cNvSpPr>
            <a:spLocks noGrp="1"/>
          </p:cNvSpPr>
          <p:nvPr>
            <p:ph type="subTitle" idx="1"/>
          </p:nvPr>
        </p:nvSpPr>
        <p:spPr>
          <a:xfrm>
            <a:off x="1691014" y="3576984"/>
            <a:ext cx="9144000" cy="2723608"/>
          </a:xfrm>
        </p:spPr>
        <p:txBody>
          <a:bodyPr>
            <a:normAutofit fontScale="92500" lnSpcReduction="10000"/>
          </a:bodyPr>
          <a:lstStyle/>
          <a:p>
            <a:endParaRPr lang="en-NZ" b="0" i="0" dirty="0">
              <a:solidFill>
                <a:srgbClr val="FFFF00"/>
              </a:solidFill>
              <a:effectLst/>
              <a:latin typeface="Helvetica Neue"/>
            </a:endParaRPr>
          </a:p>
          <a:p>
            <a:r>
              <a:rPr lang="en-NZ" sz="2800" b="0" i="0" dirty="0">
                <a:solidFill>
                  <a:srgbClr val="FFFF00"/>
                </a:solidFill>
                <a:effectLst/>
                <a:latin typeface="Arial" panose="020B0604020202020204" pitchFamily="34" charset="0"/>
                <a:cs typeface="Arial" panose="020B0604020202020204" pitchFamily="34" charset="0"/>
              </a:rPr>
              <a:t>26 September 2024</a:t>
            </a:r>
          </a:p>
          <a:p>
            <a:endParaRPr lang="en-NZ" sz="1200" dirty="0">
              <a:solidFill>
                <a:srgbClr val="FFFF00"/>
              </a:solidFill>
              <a:latin typeface="Arial" panose="020B0604020202020204" pitchFamily="34" charset="0"/>
              <a:cs typeface="Arial" panose="020B0604020202020204" pitchFamily="34" charset="0"/>
            </a:endParaRPr>
          </a:p>
          <a:p>
            <a:r>
              <a:rPr lang="en-NZ" sz="2800" dirty="0">
                <a:solidFill>
                  <a:srgbClr val="FFFF00"/>
                </a:solidFill>
                <a:latin typeface="Arial" panose="020B0604020202020204" pitchFamily="34" charset="0"/>
                <a:cs typeface="Arial" panose="020B0604020202020204" pitchFamily="34" charset="0"/>
              </a:rPr>
              <a:t>by </a:t>
            </a:r>
          </a:p>
          <a:p>
            <a:endParaRPr lang="en-NZ" sz="1500" dirty="0">
              <a:solidFill>
                <a:srgbClr val="FFFF00"/>
              </a:solidFill>
              <a:latin typeface="Arial" panose="020B0604020202020204" pitchFamily="34" charset="0"/>
              <a:cs typeface="Arial" panose="020B0604020202020204" pitchFamily="34" charset="0"/>
            </a:endParaRPr>
          </a:p>
          <a:p>
            <a:r>
              <a:rPr lang="en-NZ" sz="2800" dirty="0">
                <a:solidFill>
                  <a:srgbClr val="FFFF00"/>
                </a:solidFill>
                <a:latin typeface="Arial" panose="020B0604020202020204" pitchFamily="34" charset="0"/>
                <a:cs typeface="Arial" panose="020B0604020202020204" pitchFamily="34" charset="0"/>
              </a:rPr>
              <a:t>Vivian Naylor, Barrier Free Advisor &amp; Educator</a:t>
            </a:r>
          </a:p>
          <a:p>
            <a:r>
              <a:rPr lang="en-NZ" sz="2800" dirty="0">
                <a:solidFill>
                  <a:srgbClr val="FFFF00"/>
                </a:solidFill>
                <a:latin typeface="Arial" panose="020B0604020202020204" pitchFamily="34" charset="0"/>
                <a:cs typeface="Arial" panose="020B0604020202020204" pitchFamily="34" charset="0"/>
              </a:rPr>
              <a:t>CCS </a:t>
            </a:r>
            <a:r>
              <a:rPr lang="en-NZ" sz="2800">
                <a:solidFill>
                  <a:srgbClr val="FFFF00"/>
                </a:solidFill>
                <a:latin typeface="Arial" panose="020B0604020202020204" pitchFamily="34" charset="0"/>
                <a:cs typeface="Arial" panose="020B0604020202020204" pitchFamily="34" charset="0"/>
              </a:rPr>
              <a:t>Disability Action</a:t>
            </a:r>
            <a:endParaRPr lang="en-NZ" sz="28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1643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bjects in front of shops blocking the footpath">
            <a:extLst>
              <a:ext uri="{FF2B5EF4-FFF2-40B4-BE49-F238E27FC236}">
                <a16:creationId xmlns:a16="http://schemas.microsoft.com/office/drawing/2014/main" id="{265569D6-178C-60DF-055E-68B1C7C1C8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5742" y="472916"/>
            <a:ext cx="7882891" cy="5912168"/>
          </a:xfrm>
          <a:prstGeom prst="rect">
            <a:avLst/>
          </a:prstGeom>
        </p:spPr>
      </p:pic>
      <p:sp>
        <p:nvSpPr>
          <p:cNvPr id="4" name="TextBox 3">
            <a:extLst>
              <a:ext uri="{FF2B5EF4-FFF2-40B4-BE49-F238E27FC236}">
                <a16:creationId xmlns:a16="http://schemas.microsoft.com/office/drawing/2014/main" id="{DF12AC94-2187-26D5-A5BE-EC0E2A038DFD}"/>
              </a:ext>
            </a:extLst>
          </p:cNvPr>
          <p:cNvSpPr txBox="1"/>
          <p:nvPr/>
        </p:nvSpPr>
        <p:spPr>
          <a:xfrm>
            <a:off x="498764" y="595745"/>
            <a:ext cx="3228109" cy="2062103"/>
          </a:xfrm>
          <a:prstGeom prst="rect">
            <a:avLst/>
          </a:prstGeom>
          <a:noFill/>
        </p:spPr>
        <p:txBody>
          <a:bodyPr wrap="square" rtlCol="0">
            <a:spAutoFit/>
          </a:bodyPr>
          <a:lstStyle/>
          <a:p>
            <a:r>
              <a:rPr lang="en-NZ" sz="3200" b="1" dirty="0">
                <a:solidFill>
                  <a:srgbClr val="FFFF00"/>
                </a:solidFill>
                <a:latin typeface="Arial" panose="020B0604020202020204" pitchFamily="34" charset="0"/>
                <a:cs typeface="Arial" panose="020B0604020202020204" pitchFamily="34" charset="0"/>
              </a:rPr>
              <a:t>Objects both fixed and moveable block the footpath </a:t>
            </a:r>
          </a:p>
        </p:txBody>
      </p:sp>
    </p:spTree>
    <p:extLst>
      <p:ext uri="{BB962C8B-B14F-4D97-AF65-F5344CB8AC3E}">
        <p14:creationId xmlns:p14="http://schemas.microsoft.com/office/powerpoint/2010/main" val="192172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9EA2CC-6B69-BB68-B12D-30FCD38A7983}"/>
              </a:ext>
            </a:extLst>
          </p:cNvPr>
          <p:cNvSpPr txBox="1"/>
          <p:nvPr/>
        </p:nvSpPr>
        <p:spPr>
          <a:xfrm>
            <a:off x="200416" y="406907"/>
            <a:ext cx="11686784" cy="707886"/>
          </a:xfrm>
          <a:prstGeom prst="rect">
            <a:avLst/>
          </a:prstGeom>
          <a:noFill/>
        </p:spPr>
        <p:txBody>
          <a:bodyPr wrap="square" rtlCol="0">
            <a:spAutoFit/>
          </a:bodyPr>
          <a:lstStyle/>
          <a:p>
            <a:r>
              <a:rPr lang="en-NZ" sz="4000" b="1" dirty="0">
                <a:solidFill>
                  <a:srgbClr val="FFFF00"/>
                </a:solidFill>
                <a:latin typeface="Calibri" panose="020F0502020204030204" pitchFamily="34" charset="0"/>
                <a:cs typeface="Calibri" panose="020F0502020204030204" pitchFamily="34" charset="0"/>
              </a:rPr>
              <a:t>Working with Council’s decision makers  and planners </a:t>
            </a:r>
          </a:p>
        </p:txBody>
      </p:sp>
      <p:sp>
        <p:nvSpPr>
          <p:cNvPr id="3" name="TextBox 2">
            <a:extLst>
              <a:ext uri="{FF2B5EF4-FFF2-40B4-BE49-F238E27FC236}">
                <a16:creationId xmlns:a16="http://schemas.microsoft.com/office/drawing/2014/main" id="{0CD295C8-0532-CF76-B0E3-9FF297A3945C}"/>
              </a:ext>
            </a:extLst>
          </p:cNvPr>
          <p:cNvSpPr txBox="1"/>
          <p:nvPr/>
        </p:nvSpPr>
        <p:spPr>
          <a:xfrm>
            <a:off x="526092" y="1351301"/>
            <a:ext cx="11361107" cy="5293757"/>
          </a:xfrm>
          <a:prstGeom prst="rect">
            <a:avLst/>
          </a:prstGeom>
          <a:noFill/>
        </p:spPr>
        <p:txBody>
          <a:bodyPr wrap="square" rtlCol="0">
            <a:spAutoFit/>
          </a:bodyPr>
          <a:lstStyle/>
          <a:p>
            <a:r>
              <a:rPr lang="en-NZ" sz="3200" b="1" dirty="0">
                <a:solidFill>
                  <a:srgbClr val="FFFF00"/>
                </a:solidFill>
                <a:latin typeface="Arial" panose="020B0604020202020204" pitchFamily="34" charset="0"/>
                <a:cs typeface="Arial" panose="020B0604020202020204" pitchFamily="34" charset="0"/>
              </a:rPr>
              <a:t>In Auckland via:</a:t>
            </a:r>
          </a:p>
          <a:p>
            <a:endParaRPr lang="en-NZ" sz="3200" b="1" dirty="0">
              <a:solidFill>
                <a:srgbClr val="FFFF0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NZ" sz="3200" b="1" dirty="0">
                <a:solidFill>
                  <a:srgbClr val="FFFF00"/>
                </a:solidFill>
                <a:latin typeface="Arial" panose="020B0604020202020204" pitchFamily="34" charset="0"/>
                <a:cs typeface="Arial" panose="020B0604020202020204" pitchFamily="34" charset="0"/>
              </a:rPr>
              <a:t>Council Advisory Panels – Senior Citizens, Disability</a:t>
            </a:r>
          </a:p>
          <a:p>
            <a:pPr marL="457200" indent="-457200">
              <a:buFont typeface="Arial" panose="020B0604020202020204" pitchFamily="34" charset="0"/>
              <a:buChar char="•"/>
            </a:pPr>
            <a:endParaRPr lang="en-NZ" sz="3200" b="1" dirty="0">
              <a:solidFill>
                <a:srgbClr val="FFFF0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NZ" sz="3200" b="1" dirty="0">
                <a:solidFill>
                  <a:srgbClr val="FFFF00"/>
                </a:solidFill>
                <a:latin typeface="Arial" panose="020B0604020202020204" pitchFamily="34" charset="0"/>
                <a:cs typeface="Arial" panose="020B0604020202020204" pitchFamily="34" charset="0"/>
              </a:rPr>
              <a:t>Urban Design Panel</a:t>
            </a:r>
          </a:p>
          <a:p>
            <a:pPr marL="457200" indent="-457200">
              <a:buFont typeface="Arial" panose="020B0604020202020204" pitchFamily="34" charset="0"/>
              <a:buChar char="•"/>
            </a:pPr>
            <a:endParaRPr lang="en-NZ" sz="3200" b="1" dirty="0">
              <a:solidFill>
                <a:srgbClr val="FFFF0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NZ" sz="3200" b="1" dirty="0">
                <a:solidFill>
                  <a:srgbClr val="FFFF00"/>
                </a:solidFill>
                <a:latin typeface="Arial" panose="020B0604020202020204" pitchFamily="34" charset="0"/>
                <a:cs typeface="Arial" panose="020B0604020202020204" pitchFamily="34" charset="0"/>
              </a:rPr>
              <a:t>Universal Design Forum</a:t>
            </a:r>
          </a:p>
          <a:p>
            <a:pPr marL="457200" indent="-457200">
              <a:buFont typeface="Arial" panose="020B0604020202020204" pitchFamily="34" charset="0"/>
              <a:buChar char="•"/>
            </a:pPr>
            <a:endParaRPr lang="en-NZ" sz="3200" b="1" dirty="0">
              <a:solidFill>
                <a:srgbClr val="FFFF0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NZ" sz="3200" b="1" dirty="0">
                <a:solidFill>
                  <a:srgbClr val="FFFF00"/>
                </a:solidFill>
                <a:latin typeface="Arial" panose="020B0604020202020204" pitchFamily="34" charset="0"/>
                <a:cs typeface="Arial" panose="020B0604020202020204" pitchFamily="34" charset="0"/>
              </a:rPr>
              <a:t>Auckland Transport: Public Transport &amp; </a:t>
            </a:r>
          </a:p>
          <a:p>
            <a:r>
              <a:rPr lang="en-NZ" sz="3200" b="1" dirty="0">
                <a:solidFill>
                  <a:srgbClr val="FFFF00"/>
                </a:solidFill>
                <a:latin typeface="Arial" panose="020B0604020202020204" pitchFamily="34" charset="0"/>
                <a:cs typeface="Arial" panose="020B0604020202020204" pitchFamily="34" charset="0"/>
              </a:rPr>
              <a:t>                                Capital Projects Accessibility Groups</a:t>
            </a:r>
            <a:endParaRPr lang="en-NZ" sz="3200" dirty="0">
              <a:latin typeface="Arial" panose="020B0604020202020204" pitchFamily="34" charset="0"/>
              <a:cs typeface="Arial" panose="020B0604020202020204" pitchFamily="34" charset="0"/>
            </a:endParaRPr>
          </a:p>
          <a:p>
            <a:endParaRPr lang="en-NZ" dirty="0"/>
          </a:p>
        </p:txBody>
      </p:sp>
    </p:spTree>
    <p:extLst>
      <p:ext uri="{BB962C8B-B14F-4D97-AF65-F5344CB8AC3E}">
        <p14:creationId xmlns:p14="http://schemas.microsoft.com/office/powerpoint/2010/main" val="2504428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a:extLst>
              <a:ext uri="{FF2B5EF4-FFF2-40B4-BE49-F238E27FC236}">
                <a16:creationId xmlns:a16="http://schemas.microsoft.com/office/drawing/2014/main" id="{447A1B4F-3E06-8286-AE70-CBBFB2ABFAC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0864" y="404814"/>
            <a:ext cx="8550275"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a:extLst>
              <a:ext uri="{FF2B5EF4-FFF2-40B4-BE49-F238E27FC236}">
                <a16:creationId xmlns:a16="http://schemas.microsoft.com/office/drawing/2014/main" id="{22A8E496-2783-D90A-C1CC-30BDF8AB57A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92313" y="404814"/>
            <a:ext cx="8208962" cy="615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a:extLst>
              <a:ext uri="{FF2B5EF4-FFF2-40B4-BE49-F238E27FC236}">
                <a16:creationId xmlns:a16="http://schemas.microsoft.com/office/drawing/2014/main" id="{3AD535E3-F4B2-E47F-4F5C-91269C1509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863" y="395288"/>
            <a:ext cx="7850982" cy="5233988"/>
          </a:xfrm>
          <a:prstGeom prst="rect">
            <a:avLst/>
          </a:prstGeom>
          <a:noFill/>
          <a:extLst>
            <a:ext uri="{909E8E84-426E-40DD-AFC4-6F175D3DCCD1}">
              <a14:hiddenFill xmlns:a14="http://schemas.microsoft.com/office/drawing/2010/main">
                <a:solidFill>
                  <a:srgbClr val="FFFFFF"/>
                </a:solidFill>
              </a14:hiddenFill>
            </a:ext>
          </a:extLst>
        </p:spPr>
      </p:pic>
      <p:pic>
        <p:nvPicPr>
          <p:cNvPr id="29700" name="Picture 4">
            <a:extLst>
              <a:ext uri="{FF2B5EF4-FFF2-40B4-BE49-F238E27FC236}">
                <a16:creationId xmlns:a16="http://schemas.microsoft.com/office/drawing/2014/main" id="{53CB7864-C962-B29E-C96A-B25B1459EB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5779" y="1743076"/>
            <a:ext cx="9776671" cy="497681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9F22ECB-42C9-A28C-459E-17EE27EDA882}"/>
              </a:ext>
            </a:extLst>
          </p:cNvPr>
          <p:cNvSpPr txBox="1"/>
          <p:nvPr/>
        </p:nvSpPr>
        <p:spPr>
          <a:xfrm>
            <a:off x="8489158" y="332984"/>
            <a:ext cx="3493292" cy="1077218"/>
          </a:xfrm>
          <a:prstGeom prst="rect">
            <a:avLst/>
          </a:prstGeom>
          <a:noFill/>
        </p:spPr>
        <p:txBody>
          <a:bodyPr wrap="square" rtlCol="0">
            <a:spAutoFit/>
          </a:bodyPr>
          <a:lstStyle/>
          <a:p>
            <a:r>
              <a:rPr lang="en-NZ" sz="3200" b="1" dirty="0">
                <a:solidFill>
                  <a:srgbClr val="FFFF00"/>
                </a:solidFill>
              </a:rPr>
              <a:t>Raised platform crossings</a:t>
            </a:r>
          </a:p>
        </p:txBody>
      </p:sp>
    </p:spTree>
    <p:extLst>
      <p:ext uri="{BB962C8B-B14F-4D97-AF65-F5344CB8AC3E}">
        <p14:creationId xmlns:p14="http://schemas.microsoft.com/office/powerpoint/2010/main" val="3464249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7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1">
            <a:extLst>
              <a:ext uri="{FF2B5EF4-FFF2-40B4-BE49-F238E27FC236}">
                <a16:creationId xmlns:a16="http://schemas.microsoft.com/office/drawing/2014/main" id="{89B1390C-5470-ACE1-9734-44A055BC5B4D}"/>
              </a:ext>
            </a:extLst>
          </p:cNvPr>
          <p:cNvSpPr txBox="1">
            <a:spLocks noChangeArrowheads="1"/>
          </p:cNvSpPr>
          <p:nvPr/>
        </p:nvSpPr>
        <p:spPr bwMode="auto">
          <a:xfrm>
            <a:off x="2711450" y="1403351"/>
            <a:ext cx="6942138"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NZ" altLang="en-US" sz="4000" b="1">
                <a:solidFill>
                  <a:srgbClr val="FFFF00"/>
                </a:solidFill>
                <a:latin typeface="Arial Black" panose="020B0A04020102020204" pitchFamily="34" charset="0"/>
                <a:cs typeface="Arial" panose="020B0604020202020204" pitchFamily="34" charset="0"/>
              </a:rPr>
              <a:t>Public transport modes </a:t>
            </a:r>
          </a:p>
          <a:p>
            <a:pPr eaLnBrk="1" hangingPunct="1">
              <a:spcBef>
                <a:spcPct val="0"/>
              </a:spcBef>
              <a:buFontTx/>
              <a:buNone/>
            </a:pPr>
            <a:endParaRPr lang="en-NZ" altLang="en-US" sz="2400"/>
          </a:p>
          <a:p>
            <a:pPr eaLnBrk="1" hangingPunct="1">
              <a:spcBef>
                <a:spcPct val="0"/>
              </a:spcBef>
              <a:buFontTx/>
              <a:buNone/>
            </a:pPr>
            <a:endParaRPr lang="en-NZ" altLang="en-US" sz="2400"/>
          </a:p>
          <a:p>
            <a:pPr eaLnBrk="1" hangingPunct="1">
              <a:spcBef>
                <a:spcPct val="0"/>
              </a:spcBef>
              <a:buFontTx/>
              <a:buNone/>
            </a:pPr>
            <a:endParaRPr lang="en-NZ" altLang="en-US" sz="2400"/>
          </a:p>
          <a:p>
            <a:pPr algn="ctr" eaLnBrk="1" hangingPunct="1">
              <a:spcBef>
                <a:spcPct val="0"/>
              </a:spcBef>
              <a:buFontTx/>
              <a:buNone/>
            </a:pPr>
            <a:r>
              <a:rPr lang="en-NZ" altLang="en-US" sz="3600" b="1">
                <a:latin typeface="Arial" panose="020B0604020202020204" pitchFamily="34" charset="0"/>
                <a:cs typeface="Arial" panose="020B0604020202020204" pitchFamily="34" charset="0"/>
              </a:rPr>
              <a:t>Designing inclusively results in greater patronage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Link Bus">
            <a:extLst>
              <a:ext uri="{FF2B5EF4-FFF2-40B4-BE49-F238E27FC236}">
                <a16:creationId xmlns:a16="http://schemas.microsoft.com/office/drawing/2014/main" id="{C6C66060-7BF7-B84D-8EF1-DC43F46BEA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874" b="7874"/>
          <a:stretch>
            <a:fillRect/>
          </a:stretch>
        </p:blipFill>
        <p:spPr bwMode="auto">
          <a:xfrm>
            <a:off x="1919289" y="1412876"/>
            <a:ext cx="8353425" cy="528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3">
            <a:extLst>
              <a:ext uri="{FF2B5EF4-FFF2-40B4-BE49-F238E27FC236}">
                <a16:creationId xmlns:a16="http://schemas.microsoft.com/office/drawing/2014/main" id="{4F173140-C222-F611-9269-3DE15F627E69}"/>
              </a:ext>
            </a:extLst>
          </p:cNvPr>
          <p:cNvSpPr txBox="1">
            <a:spLocks noChangeArrowheads="1"/>
          </p:cNvSpPr>
          <p:nvPr/>
        </p:nvSpPr>
        <p:spPr bwMode="auto">
          <a:xfrm>
            <a:off x="2279650" y="173038"/>
            <a:ext cx="76327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GB" altLang="en-US" sz="3600" b="1">
                <a:solidFill>
                  <a:srgbClr val="FFFF00"/>
                </a:solidFill>
                <a:latin typeface="Arial" panose="020B0604020202020204" pitchFamily="34" charset="0"/>
                <a:cs typeface="Arial" panose="020B0604020202020204" pitchFamily="34" charset="0"/>
              </a:rPr>
              <a:t>First universally accessible bus in Auckland</a:t>
            </a:r>
          </a:p>
        </p:txBody>
      </p:sp>
      <p:sp>
        <p:nvSpPr>
          <p:cNvPr id="13316" name="TextBox 1">
            <a:extLst>
              <a:ext uri="{FF2B5EF4-FFF2-40B4-BE49-F238E27FC236}">
                <a16:creationId xmlns:a16="http://schemas.microsoft.com/office/drawing/2014/main" id="{FC006527-A5FD-7E85-2536-966357E957C9}"/>
              </a:ext>
            </a:extLst>
          </p:cNvPr>
          <p:cNvSpPr txBox="1">
            <a:spLocks noChangeArrowheads="1"/>
          </p:cNvSpPr>
          <p:nvPr/>
        </p:nvSpPr>
        <p:spPr bwMode="auto">
          <a:xfrm>
            <a:off x="2855914" y="6027739"/>
            <a:ext cx="66246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NZ" altLang="en-US" sz="2800">
                <a:solidFill>
                  <a:srgbClr val="FFFF00"/>
                </a:solidFill>
                <a:latin typeface="Arial" panose="020B0604020202020204" pitchFamily="34" charset="0"/>
                <a:cs typeface="Arial" panose="020B0604020202020204" pitchFamily="34" charset="0"/>
              </a:rPr>
              <a:t>Now we need to train the bus drivers…...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vnaylor\AppData\Local\Microsoft\Windows\Temporary Internet Files\Content.Outlook\U3QDD9YH\P1020794.jpg">
            <a:extLst>
              <a:ext uri="{FF2B5EF4-FFF2-40B4-BE49-F238E27FC236}">
                <a16:creationId xmlns:a16="http://schemas.microsoft.com/office/drawing/2014/main" id="{F3F99DA3-951F-DF64-BDEA-7D3B156353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0014" y="1196975"/>
            <a:ext cx="7062787" cy="541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Box 1">
            <a:extLst>
              <a:ext uri="{FF2B5EF4-FFF2-40B4-BE49-F238E27FC236}">
                <a16:creationId xmlns:a16="http://schemas.microsoft.com/office/drawing/2014/main" id="{BD7A4FED-BF43-496D-878D-E5236CA26EFD}"/>
              </a:ext>
            </a:extLst>
          </p:cNvPr>
          <p:cNvSpPr txBox="1">
            <a:spLocks noChangeArrowheads="1"/>
          </p:cNvSpPr>
          <p:nvPr/>
        </p:nvSpPr>
        <p:spPr bwMode="auto">
          <a:xfrm>
            <a:off x="2463801" y="260351"/>
            <a:ext cx="74152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NZ" altLang="en-US" sz="3600" b="1">
                <a:solidFill>
                  <a:srgbClr val="FFFF00"/>
                </a:solidFill>
                <a:latin typeface="Arial" panose="020B0604020202020204" pitchFamily="34" charset="0"/>
                <a:cs typeface="Arial" panose="020B0604020202020204" pitchFamily="34" charset="0"/>
              </a:rPr>
              <a:t>Public transport – Electric trains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
            <a:extLst>
              <a:ext uri="{FF2B5EF4-FFF2-40B4-BE49-F238E27FC236}">
                <a16:creationId xmlns:a16="http://schemas.microsoft.com/office/drawing/2014/main" id="{BBD65054-6811-F519-3EF5-3C121655DA2D}"/>
              </a:ext>
            </a:extLst>
          </p:cNvPr>
          <p:cNvSpPr txBox="1">
            <a:spLocks noChangeArrowheads="1"/>
          </p:cNvSpPr>
          <p:nvPr/>
        </p:nvSpPr>
        <p:spPr bwMode="auto">
          <a:xfrm>
            <a:off x="3503613" y="277813"/>
            <a:ext cx="52562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NZ" altLang="en-US" sz="3600" b="1">
                <a:solidFill>
                  <a:srgbClr val="FFFF00"/>
                </a:solidFill>
                <a:latin typeface="Arial" panose="020B0604020202020204" pitchFamily="34" charset="0"/>
                <a:cs typeface="Arial" panose="020B0604020202020204" pitchFamily="34" charset="0"/>
              </a:rPr>
              <a:t>Working with KiwiRail </a:t>
            </a:r>
          </a:p>
        </p:txBody>
      </p:sp>
      <p:pic>
        <p:nvPicPr>
          <p:cNvPr id="11267" name="Picture 2" descr="C:\Users\vnaylor\AppData\Local\Microsoft\Windows\Temporary Internet Files\Content.Outlook\37JI3VIZ\Mornigside rail crossing compressed.jpg">
            <a:extLst>
              <a:ext uri="{FF2B5EF4-FFF2-40B4-BE49-F238E27FC236}">
                <a16:creationId xmlns:a16="http://schemas.microsoft.com/office/drawing/2014/main" id="{317182B6-D1A4-F73D-CACD-BA1A202675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389" y="1181100"/>
            <a:ext cx="5616575" cy="421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3" descr="C:\Users\vnaylor\AppData\Local\Microsoft\Windows\Temporary Internet Files\Content.Outlook\37JI3VIZ\P1030698 compressed.jpg">
            <a:extLst>
              <a:ext uri="{FF2B5EF4-FFF2-40B4-BE49-F238E27FC236}">
                <a16:creationId xmlns:a16="http://schemas.microsoft.com/office/drawing/2014/main" id="{32844AC4-A4D6-7A72-E88E-E53F2304EB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293" r="5293"/>
          <a:stretch>
            <a:fillRect/>
          </a:stretch>
        </p:blipFill>
        <p:spPr bwMode="auto">
          <a:xfrm>
            <a:off x="4714875" y="2133600"/>
            <a:ext cx="5665788"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60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FCF38F3-EA93-65C4-CE22-DB95BE52B7DB}"/>
              </a:ext>
            </a:extLst>
          </p:cNvPr>
          <p:cNvSpPr txBox="1"/>
          <p:nvPr/>
        </p:nvSpPr>
        <p:spPr>
          <a:xfrm>
            <a:off x="1515649" y="602332"/>
            <a:ext cx="9720197" cy="1200329"/>
          </a:xfrm>
          <a:prstGeom prst="rect">
            <a:avLst/>
          </a:prstGeom>
          <a:noFill/>
        </p:spPr>
        <p:txBody>
          <a:bodyPr wrap="square" rtlCol="0">
            <a:spAutoFit/>
          </a:bodyPr>
          <a:lstStyle/>
          <a:p>
            <a:r>
              <a:rPr lang="en-NZ" sz="3600" b="1" dirty="0">
                <a:solidFill>
                  <a:srgbClr val="FFFF00"/>
                </a:solidFill>
              </a:rPr>
              <a:t>Impacts of current policy changes in the </a:t>
            </a:r>
          </a:p>
          <a:p>
            <a:r>
              <a:rPr lang="en-NZ" sz="3600" b="1" dirty="0">
                <a:solidFill>
                  <a:srgbClr val="FFFF00"/>
                </a:solidFill>
              </a:rPr>
              <a:t>built environment and streetscape design</a:t>
            </a:r>
          </a:p>
        </p:txBody>
      </p:sp>
      <p:sp>
        <p:nvSpPr>
          <p:cNvPr id="3" name="TextBox 2">
            <a:extLst>
              <a:ext uri="{FF2B5EF4-FFF2-40B4-BE49-F238E27FC236}">
                <a16:creationId xmlns:a16="http://schemas.microsoft.com/office/drawing/2014/main" id="{2209FA20-0103-7CEC-91BF-385EF8DD54C8}"/>
              </a:ext>
            </a:extLst>
          </p:cNvPr>
          <p:cNvSpPr txBox="1"/>
          <p:nvPr/>
        </p:nvSpPr>
        <p:spPr>
          <a:xfrm>
            <a:off x="1841326" y="2467626"/>
            <a:ext cx="6450904" cy="2554545"/>
          </a:xfrm>
          <a:prstGeom prst="rect">
            <a:avLst/>
          </a:prstGeom>
          <a:noFill/>
        </p:spPr>
        <p:txBody>
          <a:bodyPr wrap="square" rtlCol="0">
            <a:spAutoFit/>
          </a:bodyPr>
          <a:lstStyle/>
          <a:p>
            <a:pPr marL="1371600" lvl="2" indent="-457200">
              <a:buFont typeface="Arial" panose="020B0604020202020204" pitchFamily="34" charset="0"/>
              <a:buChar char="•"/>
            </a:pPr>
            <a:r>
              <a:rPr lang="en-NZ" sz="3200" b="1" dirty="0"/>
              <a:t>Medium density housing</a:t>
            </a:r>
          </a:p>
          <a:p>
            <a:pPr marL="1371600" lvl="2" indent="-457200">
              <a:buFont typeface="Arial" panose="020B0604020202020204" pitchFamily="34" charset="0"/>
              <a:buChar char="•"/>
            </a:pPr>
            <a:endParaRPr lang="en-NZ" sz="3200" b="1" dirty="0"/>
          </a:p>
          <a:p>
            <a:pPr marL="1371600" lvl="2" indent="-457200">
              <a:buFont typeface="Arial" panose="020B0604020202020204" pitchFamily="34" charset="0"/>
              <a:buChar char="•"/>
            </a:pPr>
            <a:r>
              <a:rPr lang="en-NZ" sz="3200" b="1" dirty="0"/>
              <a:t>Dedicated bus lanes</a:t>
            </a:r>
          </a:p>
          <a:p>
            <a:pPr marL="1371600" lvl="2" indent="-457200">
              <a:buFont typeface="Arial" panose="020B0604020202020204" pitchFamily="34" charset="0"/>
              <a:buChar char="•"/>
            </a:pPr>
            <a:endParaRPr lang="en-NZ" sz="3200" b="1" dirty="0"/>
          </a:p>
          <a:p>
            <a:pPr marL="1371600" lvl="2" indent="-457200">
              <a:buFont typeface="Arial" panose="020B0604020202020204" pitchFamily="34" charset="0"/>
              <a:buChar char="•"/>
            </a:pPr>
            <a:r>
              <a:rPr lang="en-NZ" sz="3200" b="1" dirty="0"/>
              <a:t>Reduction in parking   </a:t>
            </a:r>
          </a:p>
        </p:txBody>
      </p:sp>
      <p:pic>
        <p:nvPicPr>
          <p:cNvPr id="4" name="Picture 2">
            <a:extLst>
              <a:ext uri="{FF2B5EF4-FFF2-40B4-BE49-F238E27FC236}">
                <a16:creationId xmlns:a16="http://schemas.microsoft.com/office/drawing/2014/main" id="{715DBE89-2F72-F563-4F9C-5A36C21295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3988" y="4437944"/>
            <a:ext cx="1228726" cy="2169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4733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8DD91C6F-6EC5-220D-3B40-45AD2931395F}"/>
              </a:ext>
            </a:extLst>
          </p:cNvPr>
          <p:cNvSpPr>
            <a:spLocks noGrp="1"/>
          </p:cNvSpPr>
          <p:nvPr>
            <p:ph type="title"/>
          </p:nvPr>
        </p:nvSpPr>
        <p:spPr>
          <a:xfrm>
            <a:off x="1778136" y="229275"/>
            <a:ext cx="8424862" cy="1143000"/>
          </a:xfrm>
        </p:spPr>
        <p:txBody>
          <a:bodyPr>
            <a:normAutofit/>
          </a:bodyPr>
          <a:lstStyle/>
          <a:p>
            <a:pPr eaLnBrk="1" hangingPunct="1"/>
            <a:r>
              <a:rPr lang="en-NZ" altLang="en-US" sz="4000" b="1" dirty="0">
                <a:solidFill>
                  <a:srgbClr val="FFFF00"/>
                </a:solidFill>
                <a:latin typeface="Arial" panose="020B0604020202020204" pitchFamily="34" charset="0"/>
                <a:cs typeface="Arial" panose="020B0604020202020204" pitchFamily="34" charset="0"/>
              </a:rPr>
              <a:t>Accessible (</a:t>
            </a:r>
            <a:r>
              <a:rPr lang="en-NZ" altLang="en-US" sz="4000" b="1" i="1" dirty="0">
                <a:solidFill>
                  <a:srgbClr val="FFFF00"/>
                </a:solidFill>
                <a:latin typeface="Arial" panose="020B0604020202020204" pitchFamily="34" charset="0"/>
                <a:cs typeface="Arial" panose="020B0604020202020204" pitchFamily="34" charset="0"/>
              </a:rPr>
              <a:t>and safe</a:t>
            </a:r>
            <a:r>
              <a:rPr lang="en-NZ" altLang="en-US" sz="4000" b="1" dirty="0">
                <a:solidFill>
                  <a:srgbClr val="FFFF00"/>
                </a:solidFill>
                <a:latin typeface="Arial" panose="020B0604020202020204" pitchFamily="34" charset="0"/>
                <a:cs typeface="Arial" panose="020B0604020202020204" pitchFamily="34" charset="0"/>
              </a:rPr>
              <a:t>) journeys</a:t>
            </a:r>
          </a:p>
        </p:txBody>
      </p:sp>
      <p:sp>
        <p:nvSpPr>
          <p:cNvPr id="3" name="Content Placeholder 2">
            <a:extLst>
              <a:ext uri="{FF2B5EF4-FFF2-40B4-BE49-F238E27FC236}">
                <a16:creationId xmlns:a16="http://schemas.microsoft.com/office/drawing/2014/main" id="{7601DF9F-2AA8-C5EE-3CF0-B5CA49BB21C0}"/>
              </a:ext>
            </a:extLst>
          </p:cNvPr>
          <p:cNvSpPr>
            <a:spLocks noGrp="1"/>
          </p:cNvSpPr>
          <p:nvPr>
            <p:ph idx="1"/>
          </p:nvPr>
        </p:nvSpPr>
        <p:spPr>
          <a:xfrm>
            <a:off x="1602027" y="2515275"/>
            <a:ext cx="8229600" cy="4105275"/>
          </a:xfrm>
        </p:spPr>
        <p:txBody>
          <a:bodyPr rtlCol="0">
            <a:normAutofit fontScale="92500" lnSpcReduction="10000"/>
          </a:bodyPr>
          <a:lstStyle/>
          <a:p>
            <a:pPr marL="0" indent="0" algn="just">
              <a:buNone/>
              <a:defRPr/>
            </a:pPr>
            <a:r>
              <a:rPr lang="en-NZ" b="1" i="1" dirty="0">
                <a:solidFill>
                  <a:srgbClr val="FFFF00"/>
                </a:solidFill>
                <a:latin typeface="Arial" panose="020B0604020202020204" pitchFamily="34" charset="0"/>
                <a:cs typeface="Arial" panose="020B0604020202020204" pitchFamily="34" charset="0"/>
              </a:rPr>
              <a:t>Dependent upon</a:t>
            </a:r>
            <a:r>
              <a:rPr lang="en-NZ" dirty="0">
                <a:solidFill>
                  <a:srgbClr val="FFFF00"/>
                </a:solidFill>
                <a:latin typeface="Arial" panose="020B0604020202020204" pitchFamily="34" charset="0"/>
                <a:cs typeface="Arial" panose="020B0604020202020204" pitchFamily="34" charset="0"/>
              </a:rPr>
              <a:t>:</a:t>
            </a:r>
          </a:p>
          <a:p>
            <a:pPr marL="0" indent="0" algn="just">
              <a:buNone/>
              <a:defRPr/>
            </a:pPr>
            <a:endParaRPr lang="en-NZ" sz="1200" dirty="0">
              <a:solidFill>
                <a:srgbClr val="FFFF00"/>
              </a:solidFill>
              <a:latin typeface="Arial" panose="020B0604020202020204" pitchFamily="34" charset="0"/>
              <a:cs typeface="Arial" panose="020B0604020202020204" pitchFamily="34" charset="0"/>
            </a:endParaRPr>
          </a:p>
          <a:p>
            <a:pPr lvl="2" algn="just">
              <a:defRPr/>
            </a:pPr>
            <a:r>
              <a:rPr lang="en-NZ" sz="2800" dirty="0">
                <a:latin typeface="Arial" panose="020B0604020202020204" pitchFamily="34" charset="0"/>
                <a:cs typeface="Arial" panose="020B0604020202020204" pitchFamily="34" charset="0"/>
              </a:rPr>
              <a:t>Personal mobility modes  </a:t>
            </a:r>
          </a:p>
          <a:p>
            <a:pPr lvl="2" algn="just">
              <a:defRPr/>
            </a:pPr>
            <a:endParaRPr lang="en-NZ" sz="2800" dirty="0">
              <a:latin typeface="Arial" panose="020B0604020202020204" pitchFamily="34" charset="0"/>
              <a:cs typeface="Arial" panose="020B0604020202020204" pitchFamily="34" charset="0"/>
            </a:endParaRPr>
          </a:p>
          <a:p>
            <a:pPr lvl="2" algn="just">
              <a:defRPr/>
            </a:pPr>
            <a:r>
              <a:rPr lang="en-NZ" sz="2800" dirty="0">
                <a:latin typeface="Arial" panose="020B0604020202020204" pitchFamily="34" charset="0"/>
                <a:cs typeface="Arial" panose="020B0604020202020204" pitchFamily="34" charset="0"/>
              </a:rPr>
              <a:t>The design of pavements &amp; intersections</a:t>
            </a:r>
          </a:p>
          <a:p>
            <a:pPr lvl="2" algn="just">
              <a:defRPr/>
            </a:pPr>
            <a:endParaRPr lang="en-NZ" sz="2800" dirty="0">
              <a:latin typeface="Arial" panose="020B0604020202020204" pitchFamily="34" charset="0"/>
              <a:cs typeface="Arial" panose="020B0604020202020204" pitchFamily="34" charset="0"/>
            </a:endParaRPr>
          </a:p>
          <a:p>
            <a:pPr lvl="2" algn="just">
              <a:defRPr/>
            </a:pPr>
            <a:r>
              <a:rPr lang="en-NZ" sz="2800" dirty="0">
                <a:latin typeface="Arial" panose="020B0604020202020204" pitchFamily="34" charset="0"/>
                <a:cs typeface="Arial" panose="020B0604020202020204" pitchFamily="34" charset="0"/>
              </a:rPr>
              <a:t>Public transport modes </a:t>
            </a:r>
          </a:p>
          <a:p>
            <a:pPr lvl="2" algn="just">
              <a:defRPr/>
            </a:pPr>
            <a:endParaRPr lang="en-NZ" sz="2800" dirty="0">
              <a:latin typeface="Arial" panose="020B0604020202020204" pitchFamily="34" charset="0"/>
              <a:cs typeface="Arial" panose="020B0604020202020204" pitchFamily="34" charset="0"/>
            </a:endParaRPr>
          </a:p>
          <a:p>
            <a:pPr lvl="2" algn="just">
              <a:defRPr/>
            </a:pPr>
            <a:r>
              <a:rPr lang="en-NZ" sz="2800" dirty="0">
                <a:latin typeface="Arial" panose="020B0604020202020204" pitchFamily="34" charset="0"/>
                <a:cs typeface="Arial" panose="020B0604020202020204" pitchFamily="34" charset="0"/>
              </a:rPr>
              <a:t>Designing to overcome topography </a:t>
            </a:r>
          </a:p>
          <a:p>
            <a:pPr lvl="2" algn="just">
              <a:defRPr/>
            </a:pPr>
            <a:endParaRPr lang="en-NZ" sz="2800" dirty="0">
              <a:latin typeface="Arial" panose="020B0604020202020204" pitchFamily="34" charset="0"/>
              <a:cs typeface="Arial" panose="020B0604020202020204" pitchFamily="34" charset="0"/>
            </a:endParaRPr>
          </a:p>
          <a:p>
            <a:pPr lvl="2" algn="just">
              <a:defRPr/>
            </a:pPr>
            <a:r>
              <a:rPr lang="en-NZ" sz="2800" dirty="0">
                <a:latin typeface="Arial" panose="020B0604020202020204" pitchFamily="34" charset="0"/>
                <a:cs typeface="Arial" panose="020B0604020202020204" pitchFamily="34" charset="0"/>
              </a:rPr>
              <a:t>Getting into and through buildings</a:t>
            </a:r>
          </a:p>
        </p:txBody>
      </p:sp>
      <p:sp>
        <p:nvSpPr>
          <p:cNvPr id="3076" name="TextBox 1">
            <a:extLst>
              <a:ext uri="{FF2B5EF4-FFF2-40B4-BE49-F238E27FC236}">
                <a16:creationId xmlns:a16="http://schemas.microsoft.com/office/drawing/2014/main" id="{513FECD4-9160-18D6-A926-630F93B1997E}"/>
              </a:ext>
            </a:extLst>
          </p:cNvPr>
          <p:cNvSpPr txBox="1">
            <a:spLocks noChangeArrowheads="1"/>
          </p:cNvSpPr>
          <p:nvPr/>
        </p:nvSpPr>
        <p:spPr bwMode="auto">
          <a:xfrm>
            <a:off x="3081404" y="1372275"/>
            <a:ext cx="6371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NZ" altLang="en-US" sz="2800" dirty="0">
                <a:solidFill>
                  <a:srgbClr val="FFFF00"/>
                </a:solidFill>
                <a:latin typeface="Arial Black" panose="020B0A04020102020204" pitchFamily="34" charset="0"/>
                <a:cs typeface="Arial" panose="020B0604020202020204" pitchFamily="34" charset="0"/>
              </a:rPr>
              <a:t>For ALL ages and stages in life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a:extLst>
              <a:ext uri="{FF2B5EF4-FFF2-40B4-BE49-F238E27FC236}">
                <a16:creationId xmlns:a16="http://schemas.microsoft.com/office/drawing/2014/main" id="{7C4CD086-DDB9-F678-91FC-5010D74349B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91551" y="1909762"/>
            <a:ext cx="2597150"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Box 4">
            <a:extLst>
              <a:ext uri="{FF2B5EF4-FFF2-40B4-BE49-F238E27FC236}">
                <a16:creationId xmlns:a16="http://schemas.microsoft.com/office/drawing/2014/main" id="{7EE2A8A8-653F-F6EF-5899-381619F37A9A}"/>
              </a:ext>
            </a:extLst>
          </p:cNvPr>
          <p:cNvSpPr txBox="1">
            <a:spLocks noChangeArrowheads="1"/>
          </p:cNvSpPr>
          <p:nvPr/>
        </p:nvSpPr>
        <p:spPr bwMode="auto">
          <a:xfrm>
            <a:off x="2495550" y="406401"/>
            <a:ext cx="7416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NZ" altLang="en-US" sz="3600" b="1">
                <a:solidFill>
                  <a:srgbClr val="FFFF00"/>
                </a:solidFill>
                <a:latin typeface="Arial Black" panose="020B0A04020102020204" pitchFamily="34" charset="0"/>
                <a:cs typeface="Arial" panose="020B0604020202020204" pitchFamily="34" charset="0"/>
              </a:rPr>
              <a:t>Shopmobility UK</a:t>
            </a:r>
          </a:p>
        </p:txBody>
      </p:sp>
      <p:sp>
        <p:nvSpPr>
          <p:cNvPr id="10244" name="TextBox 1">
            <a:extLst>
              <a:ext uri="{FF2B5EF4-FFF2-40B4-BE49-F238E27FC236}">
                <a16:creationId xmlns:a16="http://schemas.microsoft.com/office/drawing/2014/main" id="{C426CF01-59E6-26E7-ABDC-59B2F3BFDCAB}"/>
              </a:ext>
            </a:extLst>
          </p:cNvPr>
          <p:cNvSpPr txBox="1">
            <a:spLocks noChangeArrowheads="1"/>
          </p:cNvSpPr>
          <p:nvPr/>
        </p:nvSpPr>
        <p:spPr bwMode="auto">
          <a:xfrm>
            <a:off x="313151" y="1773239"/>
            <a:ext cx="7728559"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pPr>
            <a:r>
              <a:rPr lang="en-NZ" altLang="en-US" b="1" dirty="0">
                <a:latin typeface="Arial" panose="020B0604020202020204" pitchFamily="34" charset="0"/>
                <a:cs typeface="Arial" panose="020B0604020202020204" pitchFamily="34" charset="0"/>
              </a:rPr>
              <a:t>Manual and power wheelchairs </a:t>
            </a:r>
          </a:p>
          <a:p>
            <a:pPr eaLnBrk="1" hangingPunct="1">
              <a:spcBef>
                <a:spcPct val="0"/>
              </a:spcBef>
            </a:pPr>
            <a:endParaRPr lang="en-NZ" altLang="en-US" sz="2000" b="1" dirty="0">
              <a:latin typeface="Arial" panose="020B0604020202020204" pitchFamily="34" charset="0"/>
              <a:cs typeface="Arial" panose="020B0604020202020204" pitchFamily="34" charset="0"/>
            </a:endParaRPr>
          </a:p>
          <a:p>
            <a:pPr eaLnBrk="1" hangingPunct="1">
              <a:spcBef>
                <a:spcPct val="0"/>
              </a:spcBef>
            </a:pPr>
            <a:r>
              <a:rPr lang="en-NZ" altLang="en-US" b="1" dirty="0">
                <a:latin typeface="Arial" panose="020B0604020202020204" pitchFamily="34" charset="0"/>
                <a:cs typeface="Arial" panose="020B0604020202020204" pitchFamily="34" charset="0"/>
              </a:rPr>
              <a:t>Mobility scooters </a:t>
            </a:r>
          </a:p>
          <a:p>
            <a:pPr eaLnBrk="1" hangingPunct="1">
              <a:spcBef>
                <a:spcPct val="0"/>
              </a:spcBef>
            </a:pPr>
            <a:endParaRPr lang="en-NZ" altLang="en-US" sz="2000" b="1" dirty="0">
              <a:latin typeface="Arial" panose="020B0604020202020204" pitchFamily="34" charset="0"/>
              <a:cs typeface="Arial" panose="020B0604020202020204" pitchFamily="34" charset="0"/>
            </a:endParaRPr>
          </a:p>
          <a:p>
            <a:pPr eaLnBrk="1" hangingPunct="1">
              <a:spcBef>
                <a:spcPct val="0"/>
              </a:spcBef>
            </a:pPr>
            <a:r>
              <a:rPr lang="en-NZ" altLang="en-US" b="1" dirty="0">
                <a:latin typeface="Arial" panose="020B0604020202020204" pitchFamily="34" charset="0"/>
                <a:cs typeface="Arial" panose="020B0604020202020204" pitchFamily="34" charset="0"/>
              </a:rPr>
              <a:t>Rollators (walking  aids with seats) </a:t>
            </a:r>
          </a:p>
          <a:p>
            <a:pPr eaLnBrk="1" hangingPunct="1">
              <a:spcBef>
                <a:spcPct val="0"/>
              </a:spcBef>
            </a:pPr>
            <a:endParaRPr lang="en-NZ" altLang="en-US" sz="2000" b="1" dirty="0">
              <a:latin typeface="Arial" panose="020B0604020202020204" pitchFamily="34" charset="0"/>
              <a:cs typeface="Arial" panose="020B0604020202020204" pitchFamily="34" charset="0"/>
            </a:endParaRPr>
          </a:p>
          <a:p>
            <a:pPr eaLnBrk="1" hangingPunct="1">
              <a:spcBef>
                <a:spcPct val="0"/>
              </a:spcBef>
            </a:pPr>
            <a:r>
              <a:rPr lang="en-NZ" altLang="en-US" b="1" dirty="0">
                <a:latin typeface="Arial" panose="020B0604020202020204" pitchFamily="34" charset="0"/>
                <a:cs typeface="Arial" panose="020B0604020202020204" pitchFamily="34" charset="0"/>
              </a:rPr>
              <a:t>Portable hearing loops</a:t>
            </a:r>
          </a:p>
        </p:txBody>
      </p:sp>
      <p:sp>
        <p:nvSpPr>
          <p:cNvPr id="10245" name="TextBox 2">
            <a:extLst>
              <a:ext uri="{FF2B5EF4-FFF2-40B4-BE49-F238E27FC236}">
                <a16:creationId xmlns:a16="http://schemas.microsoft.com/office/drawing/2014/main" id="{8BFE1F1B-E8B6-DFF0-5373-1D5DDD0059CB}"/>
              </a:ext>
            </a:extLst>
          </p:cNvPr>
          <p:cNvSpPr txBox="1">
            <a:spLocks noChangeArrowheads="1"/>
          </p:cNvSpPr>
          <p:nvPr/>
        </p:nvSpPr>
        <p:spPr bwMode="auto">
          <a:xfrm>
            <a:off x="1976069" y="5615920"/>
            <a:ext cx="7826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NZ" altLang="en-US" sz="2800" b="1">
                <a:latin typeface="Arial" panose="020B0604020202020204" pitchFamily="34" charset="0"/>
                <a:cs typeface="Arial" panose="020B0604020202020204" pitchFamily="34" charset="0"/>
              </a:rPr>
              <a:t>A service for both locals and tourists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a:extLst>
              <a:ext uri="{FF2B5EF4-FFF2-40B4-BE49-F238E27FC236}">
                <a16:creationId xmlns:a16="http://schemas.microsoft.com/office/drawing/2014/main" id="{361CFA02-A069-645C-DFA0-E32D81E1F454}"/>
              </a:ext>
            </a:extLst>
          </p:cNvPr>
          <p:cNvSpPr txBox="1">
            <a:spLocks noChangeArrowheads="1"/>
          </p:cNvSpPr>
          <p:nvPr/>
        </p:nvSpPr>
        <p:spPr bwMode="auto">
          <a:xfrm>
            <a:off x="1847850" y="692150"/>
            <a:ext cx="88201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NZ" altLang="en-US" sz="3600" b="1" dirty="0">
                <a:solidFill>
                  <a:srgbClr val="FFFF00"/>
                </a:solidFill>
                <a:latin typeface="Arial Black" panose="020B0A04020102020204" pitchFamily="34" charset="0"/>
                <a:cs typeface="Arial" panose="020B0604020202020204" pitchFamily="34" charset="0"/>
              </a:rPr>
              <a:t>Designing to overcome topography </a:t>
            </a:r>
          </a:p>
          <a:p>
            <a:pPr eaLnBrk="1" hangingPunct="1">
              <a:spcBef>
                <a:spcPct val="0"/>
              </a:spcBef>
              <a:buFontTx/>
              <a:buNone/>
            </a:pPr>
            <a:endParaRPr lang="en-NZ" altLang="en-US" sz="2400" dirty="0"/>
          </a:p>
        </p:txBody>
      </p:sp>
      <p:sp>
        <p:nvSpPr>
          <p:cNvPr id="15363" name="TextBox 2">
            <a:extLst>
              <a:ext uri="{FF2B5EF4-FFF2-40B4-BE49-F238E27FC236}">
                <a16:creationId xmlns:a16="http://schemas.microsoft.com/office/drawing/2014/main" id="{154D8E23-83FE-3ED3-D796-148CFE0E2264}"/>
              </a:ext>
            </a:extLst>
          </p:cNvPr>
          <p:cNvSpPr txBox="1">
            <a:spLocks noChangeArrowheads="1"/>
          </p:cNvSpPr>
          <p:nvPr/>
        </p:nvSpPr>
        <p:spPr bwMode="auto">
          <a:xfrm>
            <a:off x="621506" y="2951163"/>
            <a:ext cx="11272837"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r>
              <a:rPr lang="en-NZ" altLang="en-US" sz="3600" b="1" dirty="0">
                <a:latin typeface="Arial" charset="0"/>
                <a:cs typeface="Arial" charset="0"/>
              </a:rPr>
              <a:t>Linkage buildings – horizontal  &amp; vertical links</a:t>
            </a:r>
          </a:p>
          <a:p>
            <a:pPr eaLnBrk="1" hangingPunct="1">
              <a:spcBef>
                <a:spcPct val="0"/>
              </a:spcBef>
              <a:buFontTx/>
              <a:buNone/>
              <a:defRPr/>
            </a:pPr>
            <a:endParaRPr lang="en-NZ" altLang="en-US" sz="2000" b="1" dirty="0">
              <a:latin typeface="Arial" charset="0"/>
              <a:cs typeface="Arial" charset="0"/>
            </a:endParaRPr>
          </a:p>
          <a:p>
            <a:pPr eaLnBrk="1" hangingPunct="1">
              <a:spcBef>
                <a:spcPct val="0"/>
              </a:spcBef>
              <a:buFontTx/>
              <a:buNone/>
              <a:defRPr/>
            </a:pPr>
            <a:r>
              <a:rPr lang="en-NZ" altLang="en-US" sz="3600" dirty="0">
                <a:latin typeface="Arial" charset="0"/>
                <a:cs typeface="Arial" charset="0"/>
              </a:rPr>
              <a:t>    and </a:t>
            </a:r>
          </a:p>
          <a:p>
            <a:pPr eaLnBrk="1" hangingPunct="1">
              <a:spcBef>
                <a:spcPct val="0"/>
              </a:spcBef>
              <a:buFontTx/>
              <a:buNone/>
              <a:defRPr/>
            </a:pPr>
            <a:endParaRPr lang="en-NZ" altLang="en-US" sz="2000" dirty="0">
              <a:latin typeface="Arial" charset="0"/>
              <a:cs typeface="Arial" charset="0"/>
            </a:endParaRPr>
          </a:p>
          <a:p>
            <a:pPr eaLnBrk="1" hangingPunct="1">
              <a:spcBef>
                <a:spcPct val="0"/>
              </a:spcBef>
              <a:buFontTx/>
              <a:buNone/>
              <a:defRPr/>
            </a:pPr>
            <a:r>
              <a:rPr lang="en-NZ" altLang="en-US" sz="3600" b="1" i="1" dirty="0">
                <a:effectLst>
                  <a:outerShdw blurRad="38100" dist="38100" dir="2700000" algn="tl">
                    <a:srgbClr val="000000">
                      <a:alpha val="43137"/>
                    </a:srgbClr>
                  </a:outerShdw>
                </a:effectLst>
                <a:latin typeface="Arial" charset="0"/>
                <a:cs typeface="Arial" charset="0"/>
              </a:rPr>
              <a:t>Universal design </a:t>
            </a:r>
            <a:r>
              <a:rPr lang="en-NZ" altLang="en-US" sz="3600" b="1" dirty="0">
                <a:latin typeface="Arial" charset="0"/>
                <a:cs typeface="Arial" charset="0"/>
              </a:rPr>
              <a:t>into and through buildings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id="{74711DC3-4185-ED8E-C0E0-E6513430B5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3113" y="31750"/>
            <a:ext cx="4977575" cy="6635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387" name="TextBox 1">
            <a:extLst>
              <a:ext uri="{FF2B5EF4-FFF2-40B4-BE49-F238E27FC236}">
                <a16:creationId xmlns:a16="http://schemas.microsoft.com/office/drawing/2014/main" id="{2187B3AC-7453-5E36-C3BB-C53315E1191D}"/>
              </a:ext>
            </a:extLst>
          </p:cNvPr>
          <p:cNvSpPr txBox="1">
            <a:spLocks noChangeArrowheads="1"/>
          </p:cNvSpPr>
          <p:nvPr/>
        </p:nvSpPr>
        <p:spPr bwMode="auto">
          <a:xfrm>
            <a:off x="906282" y="664981"/>
            <a:ext cx="298684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NZ" altLang="en-US" sz="3600" b="1" dirty="0">
                <a:solidFill>
                  <a:srgbClr val="FFFF00"/>
                </a:solidFill>
                <a:latin typeface="Arial" panose="020B0604020202020204" pitchFamily="34" charset="0"/>
                <a:cs typeface="Arial" panose="020B0604020202020204" pitchFamily="34" charset="0"/>
              </a:rPr>
              <a:t>Linkage Buildings to overcome challenging topography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9B09CD-858B-8809-7ED9-B08156D75C8E}"/>
              </a:ext>
            </a:extLst>
          </p:cNvPr>
          <p:cNvSpPr txBox="1"/>
          <p:nvPr/>
        </p:nvSpPr>
        <p:spPr>
          <a:xfrm>
            <a:off x="1465545" y="989556"/>
            <a:ext cx="9256734" cy="5047536"/>
          </a:xfrm>
          <a:prstGeom prst="rect">
            <a:avLst/>
          </a:prstGeom>
          <a:noFill/>
        </p:spPr>
        <p:txBody>
          <a:bodyPr wrap="square" rtlCol="0">
            <a:spAutoFit/>
          </a:bodyPr>
          <a:lstStyle/>
          <a:p>
            <a:r>
              <a:rPr lang="en-NZ" sz="3600" b="1" dirty="0">
                <a:solidFill>
                  <a:srgbClr val="FFFF00"/>
                </a:solidFill>
                <a:latin typeface="Arial" panose="020B0604020202020204" pitchFamily="34" charset="0"/>
                <a:cs typeface="Arial" panose="020B0604020202020204" pitchFamily="34" charset="0"/>
              </a:rPr>
              <a:t>				</a:t>
            </a:r>
            <a:r>
              <a:rPr lang="en-NZ" sz="4000" b="1" dirty="0">
                <a:solidFill>
                  <a:srgbClr val="FFFF00"/>
                </a:solidFill>
                <a:latin typeface="Arial" panose="020B0604020202020204" pitchFamily="34" charset="0"/>
                <a:cs typeface="Arial" panose="020B0604020202020204" pitchFamily="34" charset="0"/>
              </a:rPr>
              <a:t>Access Matters Aotearoa</a:t>
            </a:r>
          </a:p>
          <a:p>
            <a:endParaRPr lang="en-NZ" sz="3200" b="1" i="0" dirty="0">
              <a:solidFill>
                <a:srgbClr val="FFFF00"/>
              </a:solidFill>
              <a:effectLst/>
              <a:latin typeface="Arial" panose="020B0604020202020204" pitchFamily="34" charset="0"/>
              <a:cs typeface="Arial" panose="020B0604020202020204" pitchFamily="34" charset="0"/>
            </a:endParaRPr>
          </a:p>
          <a:p>
            <a:r>
              <a:rPr lang="en-NZ" sz="3200" b="1" i="0" dirty="0">
                <a:solidFill>
                  <a:srgbClr val="FFFF00"/>
                </a:solidFill>
                <a:effectLst/>
                <a:latin typeface="Arial" panose="020B0604020202020204" pitchFamily="34" charset="0"/>
                <a:cs typeface="Arial" panose="020B0604020202020204" pitchFamily="34" charset="0"/>
              </a:rPr>
              <a:t>             </a:t>
            </a:r>
            <a:r>
              <a:rPr lang="en-NZ" sz="3200" b="1" i="0" dirty="0">
                <a:effectLst/>
                <a:latin typeface="Arial" panose="020B0604020202020204" pitchFamily="34" charset="0"/>
                <a:cs typeface="Arial" panose="020B0604020202020204" pitchFamily="34" charset="0"/>
              </a:rPr>
              <a:t>Kōrero for Change on Transport</a:t>
            </a:r>
          </a:p>
          <a:p>
            <a:r>
              <a:rPr lang="en-NZ" sz="3200" b="1" i="0">
                <a:effectLst/>
                <a:latin typeface="Arial" panose="020B0604020202020204" pitchFamily="34" charset="0"/>
                <a:cs typeface="Arial" panose="020B0604020202020204" pitchFamily="34" charset="0"/>
              </a:rPr>
              <a:t>  https</a:t>
            </a:r>
            <a:r>
              <a:rPr lang="en-NZ" sz="3200" b="1" i="0" dirty="0">
                <a:effectLst/>
                <a:latin typeface="Arial" panose="020B0604020202020204" pitchFamily="34" charset="0"/>
                <a:cs typeface="Arial" panose="020B0604020202020204" pitchFamily="34" charset="0"/>
              </a:rPr>
              <a:t>://www.accessmatters.org.nz/transport</a:t>
            </a:r>
          </a:p>
          <a:p>
            <a:endParaRPr lang="en-NZ" sz="3200" b="1" dirty="0">
              <a:solidFill>
                <a:srgbClr val="FFFF00"/>
              </a:solidFill>
              <a:latin typeface="Arial" panose="020B0604020202020204" pitchFamily="34" charset="0"/>
              <a:cs typeface="Arial" panose="020B0604020202020204" pitchFamily="34" charset="0"/>
            </a:endParaRPr>
          </a:p>
          <a:p>
            <a:pPr algn="l"/>
            <a:r>
              <a:rPr lang="en-NZ" sz="3200" b="1" i="0" dirty="0">
                <a:solidFill>
                  <a:srgbClr val="FFFF00"/>
                </a:solidFill>
                <a:effectLst/>
                <a:latin typeface="Arial" panose="020B0604020202020204" pitchFamily="34" charset="0"/>
                <a:cs typeface="Arial" panose="020B0604020202020204" pitchFamily="34" charset="0"/>
              </a:rPr>
              <a:t>			Date: Wednesday, 9 October 2024</a:t>
            </a:r>
          </a:p>
          <a:p>
            <a:pPr algn="l"/>
            <a:endParaRPr lang="en-NZ" sz="2000" b="1" i="0" dirty="0">
              <a:solidFill>
                <a:srgbClr val="FFFF00"/>
              </a:solidFill>
              <a:effectLst/>
              <a:latin typeface="Arial" panose="020B0604020202020204" pitchFamily="34" charset="0"/>
              <a:cs typeface="Arial" panose="020B0604020202020204" pitchFamily="34" charset="0"/>
            </a:endParaRPr>
          </a:p>
          <a:p>
            <a:pPr algn="l"/>
            <a:r>
              <a:rPr lang="en-NZ" sz="3200" b="1" i="0" dirty="0">
                <a:solidFill>
                  <a:srgbClr val="FFFF00"/>
                </a:solidFill>
                <a:effectLst/>
                <a:latin typeface="Arial" panose="020B0604020202020204" pitchFamily="34" charset="0"/>
                <a:cs typeface="Arial" panose="020B0604020202020204" pitchFamily="34" charset="0"/>
              </a:rPr>
              <a:t>			Time: 9am to 12pm</a:t>
            </a:r>
          </a:p>
          <a:p>
            <a:pPr algn="l"/>
            <a:endParaRPr lang="en-NZ" sz="2000" b="1" i="0" dirty="0">
              <a:solidFill>
                <a:srgbClr val="FFFF00"/>
              </a:solidFill>
              <a:effectLst/>
              <a:latin typeface="Arial" panose="020B0604020202020204" pitchFamily="34" charset="0"/>
              <a:cs typeface="Arial" panose="020B0604020202020204" pitchFamily="34" charset="0"/>
            </a:endParaRPr>
          </a:p>
          <a:p>
            <a:pPr algn="l"/>
            <a:r>
              <a:rPr lang="en-NZ" sz="3200" b="1" i="0" dirty="0">
                <a:solidFill>
                  <a:srgbClr val="FFFF00"/>
                </a:solidFill>
                <a:effectLst/>
                <a:latin typeface="Arial" panose="020B0604020202020204" pitchFamily="34" charset="0"/>
                <a:cs typeface="Arial" panose="020B0604020202020204" pitchFamily="34" charset="0"/>
              </a:rPr>
              <a:t>			Where: via Zoom</a:t>
            </a:r>
          </a:p>
          <a:p>
            <a:endParaRPr lang="en-NZ" dirty="0"/>
          </a:p>
        </p:txBody>
      </p:sp>
    </p:spTree>
    <p:extLst>
      <p:ext uri="{BB962C8B-B14F-4D97-AF65-F5344CB8AC3E}">
        <p14:creationId xmlns:p14="http://schemas.microsoft.com/office/powerpoint/2010/main" val="1553196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a:extLst>
              <a:ext uri="{FF2B5EF4-FFF2-40B4-BE49-F238E27FC236}">
                <a16:creationId xmlns:a16="http://schemas.microsoft.com/office/drawing/2014/main" id="{5A7BC5CE-6358-A564-A6E4-419ABCC6561A}"/>
              </a:ext>
            </a:extLst>
          </p:cNvPr>
          <p:cNvSpPr txBox="1">
            <a:spLocks noChangeArrowheads="1"/>
          </p:cNvSpPr>
          <p:nvPr/>
        </p:nvSpPr>
        <p:spPr bwMode="auto">
          <a:xfrm>
            <a:off x="2782888" y="1412875"/>
            <a:ext cx="65532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NZ" altLang="en-US" sz="3600" b="1">
                <a:solidFill>
                  <a:srgbClr val="FFFF00"/>
                </a:solidFill>
                <a:latin typeface="Arial Black" panose="020B0A04020102020204" pitchFamily="34" charset="0"/>
                <a:cs typeface="Arial" panose="020B0604020202020204" pitchFamily="34" charset="0"/>
              </a:rPr>
              <a:t>Personal mobility modes</a:t>
            </a:r>
          </a:p>
          <a:p>
            <a:pPr eaLnBrk="1" hangingPunct="1">
              <a:spcBef>
                <a:spcPct val="0"/>
              </a:spcBef>
              <a:buFontTx/>
              <a:buNone/>
            </a:pPr>
            <a:endParaRPr lang="en-NZ" altLang="en-US" sz="3600" b="1">
              <a:solidFill>
                <a:srgbClr val="FFFF00"/>
              </a:solidFill>
              <a:latin typeface="Arial" panose="020B0604020202020204" pitchFamily="34" charset="0"/>
              <a:cs typeface="Arial" panose="020B0604020202020204" pitchFamily="34" charset="0"/>
            </a:endParaRPr>
          </a:p>
          <a:p>
            <a:pPr eaLnBrk="1" hangingPunct="1">
              <a:spcBef>
                <a:spcPct val="0"/>
              </a:spcBef>
              <a:buFontTx/>
              <a:buNone/>
            </a:pPr>
            <a:endParaRPr lang="en-NZ" altLang="en-US" sz="3600" b="1">
              <a:solidFill>
                <a:srgbClr val="FFFF00"/>
              </a:solidFill>
              <a:latin typeface="Arial" panose="020B0604020202020204" pitchFamily="34" charset="0"/>
              <a:cs typeface="Arial" panose="020B0604020202020204" pitchFamily="34" charset="0"/>
            </a:endParaRPr>
          </a:p>
          <a:p>
            <a:pPr algn="ctr" eaLnBrk="1" hangingPunct="1">
              <a:spcBef>
                <a:spcPct val="0"/>
              </a:spcBef>
              <a:buFontTx/>
              <a:buNone/>
            </a:pPr>
            <a:r>
              <a:rPr lang="en-NZ" altLang="en-US" sz="3600" b="1">
                <a:latin typeface="Arial" panose="020B0604020202020204" pitchFamily="34" charset="0"/>
                <a:cs typeface="Arial" panose="020B0604020202020204" pitchFamily="34" charset="0"/>
              </a:rPr>
              <a:t>Great range of personal mobility models being developed catering </a:t>
            </a:r>
          </a:p>
          <a:p>
            <a:pPr algn="ctr" eaLnBrk="1" hangingPunct="1">
              <a:spcBef>
                <a:spcPct val="0"/>
              </a:spcBef>
              <a:buFontTx/>
              <a:buNone/>
            </a:pPr>
            <a:r>
              <a:rPr lang="en-NZ" altLang="en-US" sz="3600" b="1">
                <a:latin typeface="Arial" panose="020B0604020202020204" pitchFamily="34" charset="0"/>
                <a:cs typeface="Arial" panose="020B0604020202020204" pitchFamily="34" charset="0"/>
              </a:rPr>
              <a:t>for all ages and abilities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a:extLst>
              <a:ext uri="{FF2B5EF4-FFF2-40B4-BE49-F238E27FC236}">
                <a16:creationId xmlns:a16="http://schemas.microsoft.com/office/drawing/2014/main" id="{E714A613-556B-8EE0-EC8B-54835718B3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6981" y="300038"/>
            <a:ext cx="9180170" cy="6243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091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ooter with a seat and a handlebar&#10;&#10;Description automatically generated">
            <a:extLst>
              <a:ext uri="{FF2B5EF4-FFF2-40B4-BE49-F238E27FC236}">
                <a16:creationId xmlns:a16="http://schemas.microsoft.com/office/drawing/2014/main" id="{233434F6-5FB3-A984-0394-1CB4C09550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9407" y="1014082"/>
            <a:ext cx="4416900" cy="4416900"/>
          </a:xfrm>
          <a:prstGeom prst="rect">
            <a:avLst/>
          </a:prstGeom>
        </p:spPr>
      </p:pic>
      <p:sp>
        <p:nvSpPr>
          <p:cNvPr id="4" name="TextBox 3">
            <a:extLst>
              <a:ext uri="{FF2B5EF4-FFF2-40B4-BE49-F238E27FC236}">
                <a16:creationId xmlns:a16="http://schemas.microsoft.com/office/drawing/2014/main" id="{E2058A0E-29E4-E64F-7CCA-6E599E9BD2F4}"/>
              </a:ext>
            </a:extLst>
          </p:cNvPr>
          <p:cNvSpPr txBox="1"/>
          <p:nvPr/>
        </p:nvSpPr>
        <p:spPr>
          <a:xfrm>
            <a:off x="1402607" y="1257465"/>
            <a:ext cx="3193143" cy="954107"/>
          </a:xfrm>
          <a:prstGeom prst="rect">
            <a:avLst/>
          </a:prstGeom>
          <a:noFill/>
        </p:spPr>
        <p:txBody>
          <a:bodyPr wrap="square" rtlCol="0">
            <a:spAutoFit/>
          </a:bodyPr>
          <a:lstStyle/>
          <a:p>
            <a:r>
              <a:rPr lang="en-NZ" sz="2800" b="1" dirty="0">
                <a:solidFill>
                  <a:srgbClr val="FFFF00"/>
                </a:solidFill>
              </a:rPr>
              <a:t>Example of </a:t>
            </a:r>
            <a:r>
              <a:rPr lang="en-NZ" sz="2800" b="1" dirty="0" err="1">
                <a:solidFill>
                  <a:srgbClr val="FFFF00"/>
                </a:solidFill>
              </a:rPr>
              <a:t>TravelScoot</a:t>
            </a:r>
            <a:r>
              <a:rPr lang="en-NZ" sz="2800" b="1" dirty="0">
                <a:solidFill>
                  <a:srgbClr val="FFFF00"/>
                </a:solidFill>
              </a:rPr>
              <a:t> model</a:t>
            </a:r>
          </a:p>
        </p:txBody>
      </p:sp>
    </p:spTree>
    <p:extLst>
      <p:ext uri="{BB962C8B-B14F-4D97-AF65-F5344CB8AC3E}">
        <p14:creationId xmlns:p14="http://schemas.microsoft.com/office/powerpoint/2010/main" val="1625741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vnaylor\AppData\Local\Microsoft\Windows\Temporary Internet Files\Content.Outlook\3HLTTRVU\P1030369.jpg">
            <a:extLst>
              <a:ext uri="{FF2B5EF4-FFF2-40B4-BE49-F238E27FC236}">
                <a16:creationId xmlns:a16="http://schemas.microsoft.com/office/drawing/2014/main" id="{960DD869-49EB-56FD-87A0-57A55F78AF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079" t="2" r="-20079" b="266"/>
          <a:stretch>
            <a:fillRect/>
          </a:stretch>
        </p:blipFill>
        <p:spPr bwMode="auto">
          <a:xfrm>
            <a:off x="3858017" y="282248"/>
            <a:ext cx="9903033" cy="6231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1">
            <a:extLst>
              <a:ext uri="{FF2B5EF4-FFF2-40B4-BE49-F238E27FC236}">
                <a16:creationId xmlns:a16="http://schemas.microsoft.com/office/drawing/2014/main" id="{4BB82081-CD2F-81AF-0837-107BE0632A41}"/>
              </a:ext>
            </a:extLst>
          </p:cNvPr>
          <p:cNvSpPr txBox="1">
            <a:spLocks noChangeArrowheads="1"/>
          </p:cNvSpPr>
          <p:nvPr/>
        </p:nvSpPr>
        <p:spPr bwMode="auto">
          <a:xfrm>
            <a:off x="397921" y="373062"/>
            <a:ext cx="3209576"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NZ" altLang="en-US" sz="3600" b="1" dirty="0">
                <a:solidFill>
                  <a:srgbClr val="FFFF00"/>
                </a:solidFill>
                <a:latin typeface="Arial" panose="020B0604020202020204" pitchFamily="34" charset="0"/>
                <a:cs typeface="Arial" panose="020B0604020202020204" pitchFamily="34" charset="0"/>
              </a:rPr>
              <a:t>Roundabouts</a:t>
            </a:r>
          </a:p>
        </p:txBody>
      </p:sp>
      <p:sp>
        <p:nvSpPr>
          <p:cNvPr id="7172" name="TextBox 1">
            <a:extLst>
              <a:ext uri="{FF2B5EF4-FFF2-40B4-BE49-F238E27FC236}">
                <a16:creationId xmlns:a16="http://schemas.microsoft.com/office/drawing/2014/main" id="{5DF65307-E869-45CE-17DB-175B74CD40AA}"/>
              </a:ext>
            </a:extLst>
          </p:cNvPr>
          <p:cNvSpPr txBox="1">
            <a:spLocks noChangeArrowheads="1"/>
          </p:cNvSpPr>
          <p:nvPr/>
        </p:nvSpPr>
        <p:spPr bwMode="auto">
          <a:xfrm>
            <a:off x="4953865" y="5421248"/>
            <a:ext cx="60579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NZ" altLang="en-US" sz="2800" b="1" dirty="0">
                <a:solidFill>
                  <a:schemeClr val="bg1"/>
                </a:solidFill>
                <a:latin typeface="Arial" panose="020B0604020202020204" pitchFamily="34" charset="0"/>
                <a:cs typeface="Arial" panose="020B0604020202020204" pitchFamily="34" charset="0"/>
              </a:rPr>
              <a:t>Design for vulnerable pedestrians </a:t>
            </a:r>
          </a:p>
          <a:p>
            <a:pPr algn="ctr" eaLnBrk="1" hangingPunct="1"/>
            <a:r>
              <a:rPr lang="en-NZ" altLang="en-US" sz="2800" b="1" dirty="0">
                <a:solidFill>
                  <a:schemeClr val="bg1"/>
                </a:solidFill>
                <a:latin typeface="Arial" panose="020B0604020202020204" pitchFamily="34" charset="0"/>
                <a:cs typeface="Arial" panose="020B0604020202020204" pitchFamily="34" charset="0"/>
              </a:rPr>
              <a:t>and you design for everyone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drain&#10;&#10;Description automatically generated">
            <a:extLst>
              <a:ext uri="{FF2B5EF4-FFF2-40B4-BE49-F238E27FC236}">
                <a16:creationId xmlns:a16="http://schemas.microsoft.com/office/drawing/2014/main" id="{9F65465E-4D5D-16E8-1011-9788F168A5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5126" y="155575"/>
            <a:ext cx="4910135" cy="6546849"/>
          </a:xfrm>
          <a:prstGeom prst="rect">
            <a:avLst/>
          </a:prstGeom>
        </p:spPr>
      </p:pic>
      <p:sp>
        <p:nvSpPr>
          <p:cNvPr id="4" name="TextBox 3">
            <a:extLst>
              <a:ext uri="{FF2B5EF4-FFF2-40B4-BE49-F238E27FC236}">
                <a16:creationId xmlns:a16="http://schemas.microsoft.com/office/drawing/2014/main" id="{568047E3-AD4F-B795-CE56-4418FDCFDD8B}"/>
              </a:ext>
            </a:extLst>
          </p:cNvPr>
          <p:cNvSpPr txBox="1"/>
          <p:nvPr/>
        </p:nvSpPr>
        <p:spPr>
          <a:xfrm>
            <a:off x="400049" y="657225"/>
            <a:ext cx="5076827" cy="1077218"/>
          </a:xfrm>
          <a:prstGeom prst="rect">
            <a:avLst/>
          </a:prstGeom>
          <a:noFill/>
        </p:spPr>
        <p:txBody>
          <a:bodyPr wrap="square" rtlCol="0">
            <a:spAutoFit/>
          </a:bodyPr>
          <a:lstStyle/>
          <a:p>
            <a:r>
              <a:rPr lang="en-NZ" sz="3200" b="1" dirty="0">
                <a:solidFill>
                  <a:srgbClr val="FFFF00"/>
                </a:solidFill>
              </a:rPr>
              <a:t>Unexpected hazard across pavement </a:t>
            </a:r>
          </a:p>
        </p:txBody>
      </p:sp>
    </p:spTree>
    <p:extLst>
      <p:ext uri="{BB962C8B-B14F-4D97-AF65-F5344CB8AC3E}">
        <p14:creationId xmlns:p14="http://schemas.microsoft.com/office/powerpoint/2010/main" val="3220542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Women drivers">
            <a:extLst>
              <a:ext uri="{FF2B5EF4-FFF2-40B4-BE49-F238E27FC236}">
                <a16:creationId xmlns:a16="http://schemas.microsoft.com/office/drawing/2014/main" id="{0E702521-0B07-1944-4E63-10BD96BD70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1375" y="260351"/>
            <a:ext cx="5367338"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oad with orange cones and a building in the background&#10;&#10;Description automatically generated">
            <a:extLst>
              <a:ext uri="{FF2B5EF4-FFF2-40B4-BE49-F238E27FC236}">
                <a16:creationId xmlns:a16="http://schemas.microsoft.com/office/drawing/2014/main" id="{E4520877-6821-CE63-161B-0BCCD13F9D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179178"/>
            <a:ext cx="4752490" cy="6409073"/>
          </a:xfrm>
          <a:prstGeom prst="rect">
            <a:avLst/>
          </a:prstGeom>
        </p:spPr>
      </p:pic>
    </p:spTree>
    <p:extLst>
      <p:ext uri="{BB962C8B-B14F-4D97-AF65-F5344CB8AC3E}">
        <p14:creationId xmlns:p14="http://schemas.microsoft.com/office/powerpoint/2010/main" val="141732209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96B24"/>
      </a:accent1>
      <a:accent2>
        <a:srgbClr val="4EA72E"/>
      </a:accent2>
      <a:accent3>
        <a:srgbClr val="156082"/>
      </a:accent3>
      <a:accent4>
        <a:srgbClr val="0F9ED5"/>
      </a:accent4>
      <a:accent5>
        <a:srgbClr val="A02B93"/>
      </a:accent5>
      <a:accent6>
        <a:srgbClr val="E97132"/>
      </a:accent6>
      <a:hlink>
        <a:srgbClr val="538D9D"/>
      </a:hlink>
      <a:folHlink>
        <a:srgbClr val="A5738E"/>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C0A3E416-13B0-4CFE-8B85-8989D8AEFB5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393</TotalTime>
  <Words>1480</Words>
  <Application>Microsoft Office PowerPoint</Application>
  <PresentationFormat>Widescreen</PresentationFormat>
  <Paragraphs>153</Paragraphs>
  <Slides>23</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Aptos</vt:lpstr>
      <vt:lpstr>Aptos Display</vt:lpstr>
      <vt:lpstr>Arial</vt:lpstr>
      <vt:lpstr>Arial Black</vt:lpstr>
      <vt:lpstr>Calibri</vt:lpstr>
      <vt:lpstr>Helvetica Neue</vt:lpstr>
      <vt:lpstr>Office Theme</vt:lpstr>
      <vt:lpstr>NZGA Webinar   Streetscapes that optimise age-friendly participation: Collaborative insights</vt:lpstr>
      <vt:lpstr>Accessible (and safe) journeys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CCS Disability Action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Vivian Naylor</dc:creator>
  <cp:lastModifiedBy>Carine Kruger</cp:lastModifiedBy>
  <cp:revision>2</cp:revision>
  <dcterms:created xsi:type="dcterms:W3CDTF">2024-09-21T01:49:46Z</dcterms:created>
  <dcterms:modified xsi:type="dcterms:W3CDTF">2024-09-25T23:40:09Z</dcterms:modified>
</cp:coreProperties>
</file>